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notesMasterIdLst>
    <p:notesMasterId r:id="rId18"/>
  </p:notesMasterIdLst>
  <p:handoutMasterIdLst>
    <p:handoutMasterId r:id="rId19"/>
  </p:handoutMasterIdLst>
  <p:sldIdLst>
    <p:sldId id="339" r:id="rId2"/>
    <p:sldId id="324" r:id="rId3"/>
    <p:sldId id="325" r:id="rId4"/>
    <p:sldId id="294" r:id="rId5"/>
    <p:sldId id="295" r:id="rId6"/>
    <p:sldId id="296" r:id="rId7"/>
    <p:sldId id="297" r:id="rId8"/>
    <p:sldId id="328" r:id="rId9"/>
    <p:sldId id="333" r:id="rId10"/>
    <p:sldId id="330" r:id="rId11"/>
    <p:sldId id="334" r:id="rId12"/>
    <p:sldId id="316" r:id="rId13"/>
    <p:sldId id="338" r:id="rId14"/>
    <p:sldId id="302" r:id="rId15"/>
    <p:sldId id="311" r:id="rId16"/>
    <p:sldId id="337" r:id="rId17"/>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66"/>
    <a:srgbClr val="0000CC"/>
    <a:srgbClr val="0000FF"/>
    <a:srgbClr val="FFCCCC"/>
    <a:srgbClr val="66CCFF"/>
    <a:srgbClr val="CCFFFF"/>
    <a:srgbClr val="CCFFCC"/>
    <a:srgbClr val="FF9999"/>
    <a:srgbClr val="D6E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79" autoAdjust="0"/>
    <p:restoredTop sz="92916" autoAdjust="0"/>
  </p:normalViewPr>
  <p:slideViewPr>
    <p:cSldViewPr snapToGrid="0">
      <p:cViewPr varScale="1">
        <p:scale>
          <a:sx n="107" d="100"/>
          <a:sy n="107" d="100"/>
        </p:scale>
        <p:origin x="474" y="11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3"/>
            <a:ext cx="2946135" cy="496252"/>
          </a:xfrm>
          <a:prstGeom prst="rect">
            <a:avLst/>
          </a:prstGeom>
          <a:noFill/>
          <a:ln w="9525">
            <a:noFill/>
            <a:miter lim="800000"/>
            <a:headEnd/>
            <a:tailEnd/>
          </a:ln>
        </p:spPr>
        <p:txBody>
          <a:bodyPr vert="horz" wrap="square" lIns="92017" tIns="46007" rIns="92017" bIns="46007" numCol="1" anchor="t" anchorCtr="0" compatLnSpc="1">
            <a:prstTxWarp prst="textNoShape">
              <a:avLst/>
            </a:prstTxWarp>
          </a:bodyPr>
          <a:lstStyle>
            <a:lvl1pPr defTabSz="920590">
              <a:defRPr sz="1100"/>
            </a:lvl1pPr>
          </a:lstStyle>
          <a:p>
            <a:pPr>
              <a:defRPr/>
            </a:pPr>
            <a:endParaRPr lang="en-US" altLang="ja-JP"/>
          </a:p>
        </p:txBody>
      </p:sp>
      <p:sp>
        <p:nvSpPr>
          <p:cNvPr id="33795" name="Rectangle 3"/>
          <p:cNvSpPr>
            <a:spLocks noGrp="1" noChangeArrowheads="1"/>
          </p:cNvSpPr>
          <p:nvPr>
            <p:ph type="dt" sz="quarter" idx="1"/>
          </p:nvPr>
        </p:nvSpPr>
        <p:spPr bwMode="auto">
          <a:xfrm>
            <a:off x="3849955" y="3"/>
            <a:ext cx="2946135" cy="496252"/>
          </a:xfrm>
          <a:prstGeom prst="rect">
            <a:avLst/>
          </a:prstGeom>
          <a:noFill/>
          <a:ln w="9525">
            <a:noFill/>
            <a:miter lim="800000"/>
            <a:headEnd/>
            <a:tailEnd/>
          </a:ln>
        </p:spPr>
        <p:txBody>
          <a:bodyPr vert="horz" wrap="square" lIns="92017" tIns="46007" rIns="92017" bIns="46007" numCol="1" anchor="t" anchorCtr="0" compatLnSpc="1">
            <a:prstTxWarp prst="textNoShape">
              <a:avLst/>
            </a:prstTxWarp>
          </a:bodyPr>
          <a:lstStyle>
            <a:lvl1pPr algn="r" defTabSz="920590">
              <a:defRPr sz="1100"/>
            </a:lvl1pPr>
          </a:lstStyle>
          <a:p>
            <a:pPr>
              <a:defRPr/>
            </a:pPr>
            <a:fld id="{92D8D042-CB6B-43B7-8D43-50C581F34CD5}" type="datetimeFigureOut">
              <a:rPr lang="ja-JP" altLang="en-US"/>
              <a:pPr>
                <a:defRPr/>
              </a:pPr>
              <a:t>2024/4/19</a:t>
            </a:fld>
            <a:endParaRPr lang="en-US" altLang="ja-JP"/>
          </a:p>
        </p:txBody>
      </p:sp>
      <p:sp>
        <p:nvSpPr>
          <p:cNvPr id="33796" name="Rectangle 4"/>
          <p:cNvSpPr>
            <a:spLocks noGrp="1" noChangeArrowheads="1"/>
          </p:cNvSpPr>
          <p:nvPr>
            <p:ph type="ftr" sz="quarter" idx="2"/>
          </p:nvPr>
        </p:nvSpPr>
        <p:spPr bwMode="auto">
          <a:xfrm>
            <a:off x="1" y="9428806"/>
            <a:ext cx="2946135" cy="496251"/>
          </a:xfrm>
          <a:prstGeom prst="rect">
            <a:avLst/>
          </a:prstGeom>
          <a:noFill/>
          <a:ln w="9525">
            <a:noFill/>
            <a:miter lim="800000"/>
            <a:headEnd/>
            <a:tailEnd/>
          </a:ln>
        </p:spPr>
        <p:txBody>
          <a:bodyPr vert="horz" wrap="square" lIns="92017" tIns="46007" rIns="92017" bIns="46007" numCol="1" anchor="b" anchorCtr="0" compatLnSpc="1">
            <a:prstTxWarp prst="textNoShape">
              <a:avLst/>
            </a:prstTxWarp>
          </a:bodyPr>
          <a:lstStyle>
            <a:lvl1pPr defTabSz="920590">
              <a:defRPr sz="1100"/>
            </a:lvl1pPr>
          </a:lstStyle>
          <a:p>
            <a:pPr>
              <a:defRPr/>
            </a:pPr>
            <a:endParaRPr lang="en-US" altLang="ja-JP"/>
          </a:p>
        </p:txBody>
      </p:sp>
      <p:sp>
        <p:nvSpPr>
          <p:cNvPr id="33797" name="Rectangle 5"/>
          <p:cNvSpPr>
            <a:spLocks noGrp="1" noChangeArrowheads="1"/>
          </p:cNvSpPr>
          <p:nvPr>
            <p:ph type="sldNum" sz="quarter" idx="3"/>
          </p:nvPr>
        </p:nvSpPr>
        <p:spPr bwMode="auto">
          <a:xfrm>
            <a:off x="3849955" y="9428806"/>
            <a:ext cx="2946135" cy="496251"/>
          </a:xfrm>
          <a:prstGeom prst="rect">
            <a:avLst/>
          </a:prstGeom>
          <a:noFill/>
          <a:ln w="9525">
            <a:noFill/>
            <a:miter lim="800000"/>
            <a:headEnd/>
            <a:tailEnd/>
          </a:ln>
        </p:spPr>
        <p:txBody>
          <a:bodyPr vert="horz" wrap="square" lIns="92017" tIns="46007" rIns="92017" bIns="46007" numCol="1" anchor="b" anchorCtr="0" compatLnSpc="1">
            <a:prstTxWarp prst="textNoShape">
              <a:avLst/>
            </a:prstTxWarp>
          </a:bodyPr>
          <a:lstStyle>
            <a:lvl1pPr algn="r" defTabSz="920590">
              <a:defRPr sz="1100"/>
            </a:lvl1pPr>
          </a:lstStyle>
          <a:p>
            <a:pPr>
              <a:defRPr/>
            </a:pPr>
            <a:fld id="{077A189D-C0D4-44EF-882F-2CB7BDB6F927}" type="slidenum">
              <a:rPr lang="ja-JP" altLang="en-US"/>
              <a:pPr>
                <a:defRPr/>
              </a:pPr>
              <a:t>‹#›</a:t>
            </a:fld>
            <a:endParaRPr lang="en-US" altLang="ja-JP"/>
          </a:p>
        </p:txBody>
      </p:sp>
    </p:spTree>
    <p:extLst>
      <p:ext uri="{BB962C8B-B14F-4D97-AF65-F5344CB8AC3E}">
        <p14:creationId xmlns:p14="http://schemas.microsoft.com/office/powerpoint/2010/main" val="3102158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1" y="3"/>
            <a:ext cx="2946135" cy="496252"/>
          </a:xfrm>
          <a:prstGeom prst="rect">
            <a:avLst/>
          </a:prstGeom>
          <a:noFill/>
          <a:ln w="9525">
            <a:noFill/>
            <a:miter lim="800000"/>
            <a:headEnd/>
            <a:tailEnd/>
          </a:ln>
        </p:spPr>
        <p:txBody>
          <a:bodyPr vert="horz" wrap="square" lIns="92017" tIns="46007" rIns="92017" bIns="46007" numCol="1" anchor="t" anchorCtr="0" compatLnSpc="1">
            <a:prstTxWarp prst="textNoShape">
              <a:avLst/>
            </a:prstTxWarp>
          </a:bodyPr>
          <a:lstStyle>
            <a:lvl1pPr defTabSz="920590">
              <a:defRPr sz="1100">
                <a:latin typeface="Calibri" pitchFamily="34" charset="0"/>
              </a:defRPr>
            </a:lvl1pPr>
          </a:lstStyle>
          <a:p>
            <a:pPr>
              <a:defRPr/>
            </a:pPr>
            <a:endParaRPr lang="en-US" altLang="ja-JP"/>
          </a:p>
        </p:txBody>
      </p:sp>
      <p:sp>
        <p:nvSpPr>
          <p:cNvPr id="3" name="日付プレースホルダ 2"/>
          <p:cNvSpPr>
            <a:spLocks noGrp="1"/>
          </p:cNvSpPr>
          <p:nvPr>
            <p:ph type="dt" idx="1"/>
          </p:nvPr>
        </p:nvSpPr>
        <p:spPr bwMode="auto">
          <a:xfrm>
            <a:off x="3849955" y="3"/>
            <a:ext cx="2946135" cy="496252"/>
          </a:xfrm>
          <a:prstGeom prst="rect">
            <a:avLst/>
          </a:prstGeom>
          <a:noFill/>
          <a:ln w="9525">
            <a:noFill/>
            <a:miter lim="800000"/>
            <a:headEnd/>
            <a:tailEnd/>
          </a:ln>
        </p:spPr>
        <p:txBody>
          <a:bodyPr vert="horz" wrap="square" lIns="92017" tIns="46007" rIns="92017" bIns="46007" numCol="1" anchor="t" anchorCtr="0" compatLnSpc="1">
            <a:prstTxWarp prst="textNoShape">
              <a:avLst/>
            </a:prstTxWarp>
          </a:bodyPr>
          <a:lstStyle>
            <a:lvl1pPr algn="r" defTabSz="920590">
              <a:defRPr sz="1100">
                <a:latin typeface="Calibri" pitchFamily="34" charset="0"/>
              </a:defRPr>
            </a:lvl1pPr>
          </a:lstStyle>
          <a:p>
            <a:pPr>
              <a:defRPr/>
            </a:pPr>
            <a:fld id="{DD41773C-897B-4933-B796-045B9D072390}" type="datetimeFigureOut">
              <a:rPr lang="ja-JP" altLang="en-US"/>
              <a:pPr>
                <a:defRPr/>
              </a:pPr>
              <a:t>2024/4/19</a:t>
            </a:fld>
            <a:endParaRPr lang="en-US" altLang="ja-JP"/>
          </a:p>
        </p:txBody>
      </p:sp>
      <p:sp>
        <p:nvSpPr>
          <p:cNvPr id="4" name="スライド イメージ プレースホルダ 3"/>
          <p:cNvSpPr>
            <a:spLocks noGrp="1" noRot="1" noChangeAspect="1"/>
          </p:cNvSpPr>
          <p:nvPr>
            <p:ph type="sldImg" idx="2"/>
          </p:nvPr>
        </p:nvSpPr>
        <p:spPr>
          <a:xfrm>
            <a:off x="914400" y="742950"/>
            <a:ext cx="4965700" cy="3724275"/>
          </a:xfrm>
          <a:prstGeom prst="rect">
            <a:avLst/>
          </a:prstGeom>
          <a:noFill/>
          <a:ln w="12700">
            <a:solidFill>
              <a:prstClr val="black"/>
            </a:solidFill>
          </a:ln>
        </p:spPr>
        <p:txBody>
          <a:bodyPr vert="horz" lIns="91265" tIns="45634" rIns="91265" bIns="45634" rtlCol="0" anchor="ctr"/>
          <a:lstStyle/>
          <a:p>
            <a:pPr lvl="0"/>
            <a:endParaRPr lang="ja-JP" altLang="en-US" noProof="0"/>
          </a:p>
        </p:txBody>
      </p:sp>
      <p:sp>
        <p:nvSpPr>
          <p:cNvPr id="5" name="ノート プレースホルダ 4"/>
          <p:cNvSpPr>
            <a:spLocks noGrp="1"/>
          </p:cNvSpPr>
          <p:nvPr>
            <p:ph type="body" sz="quarter" idx="3"/>
          </p:nvPr>
        </p:nvSpPr>
        <p:spPr bwMode="auto">
          <a:xfrm>
            <a:off x="678660" y="4715195"/>
            <a:ext cx="5440360" cy="4467860"/>
          </a:xfrm>
          <a:prstGeom prst="rect">
            <a:avLst/>
          </a:prstGeom>
          <a:noFill/>
          <a:ln w="9525">
            <a:noFill/>
            <a:miter lim="800000"/>
            <a:headEnd/>
            <a:tailEnd/>
          </a:ln>
        </p:spPr>
        <p:txBody>
          <a:bodyPr vert="horz" wrap="square" lIns="92017" tIns="46007" rIns="92017" bIns="46007"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bwMode="auto">
          <a:xfrm>
            <a:off x="1" y="9428806"/>
            <a:ext cx="2946135" cy="496251"/>
          </a:xfrm>
          <a:prstGeom prst="rect">
            <a:avLst/>
          </a:prstGeom>
          <a:noFill/>
          <a:ln w="9525">
            <a:noFill/>
            <a:miter lim="800000"/>
            <a:headEnd/>
            <a:tailEnd/>
          </a:ln>
        </p:spPr>
        <p:txBody>
          <a:bodyPr vert="horz" wrap="square" lIns="92017" tIns="46007" rIns="92017" bIns="46007" numCol="1" anchor="b" anchorCtr="0" compatLnSpc="1">
            <a:prstTxWarp prst="textNoShape">
              <a:avLst/>
            </a:prstTxWarp>
          </a:bodyPr>
          <a:lstStyle>
            <a:lvl1pPr defTabSz="920590">
              <a:defRPr sz="1100">
                <a:latin typeface="Calibri" pitchFamily="34" charset="0"/>
              </a:defRPr>
            </a:lvl1pPr>
          </a:lstStyle>
          <a:p>
            <a:pPr>
              <a:defRPr/>
            </a:pPr>
            <a:endParaRPr lang="en-US" altLang="ja-JP"/>
          </a:p>
        </p:txBody>
      </p:sp>
      <p:sp>
        <p:nvSpPr>
          <p:cNvPr id="7" name="スライド番号プレースホルダ 6"/>
          <p:cNvSpPr>
            <a:spLocks noGrp="1"/>
          </p:cNvSpPr>
          <p:nvPr>
            <p:ph type="sldNum" sz="quarter" idx="5"/>
          </p:nvPr>
        </p:nvSpPr>
        <p:spPr bwMode="auto">
          <a:xfrm>
            <a:off x="3849955" y="9428806"/>
            <a:ext cx="2946135" cy="496251"/>
          </a:xfrm>
          <a:prstGeom prst="rect">
            <a:avLst/>
          </a:prstGeom>
          <a:noFill/>
          <a:ln w="9525">
            <a:noFill/>
            <a:miter lim="800000"/>
            <a:headEnd/>
            <a:tailEnd/>
          </a:ln>
        </p:spPr>
        <p:txBody>
          <a:bodyPr vert="horz" wrap="square" lIns="92017" tIns="46007" rIns="92017" bIns="46007" numCol="1" anchor="b" anchorCtr="0" compatLnSpc="1">
            <a:prstTxWarp prst="textNoShape">
              <a:avLst/>
            </a:prstTxWarp>
          </a:bodyPr>
          <a:lstStyle>
            <a:lvl1pPr algn="r" defTabSz="920590">
              <a:defRPr sz="1100">
                <a:latin typeface="Calibri" pitchFamily="34" charset="0"/>
              </a:defRPr>
            </a:lvl1pPr>
          </a:lstStyle>
          <a:p>
            <a:pPr>
              <a:defRPr/>
            </a:pPr>
            <a:fld id="{A7871B71-7755-4DE9-84E9-CC79B7EBEC65}" type="slidenum">
              <a:rPr lang="ja-JP" altLang="en-US"/>
              <a:pPr>
                <a:defRPr/>
              </a:pPr>
              <a:t>‹#›</a:t>
            </a:fld>
            <a:endParaRPr lang="en-US" altLang="ja-JP"/>
          </a:p>
        </p:txBody>
      </p:sp>
    </p:spTree>
    <p:extLst>
      <p:ext uri="{BB962C8B-B14F-4D97-AF65-F5344CB8AC3E}">
        <p14:creationId xmlns:p14="http://schemas.microsoft.com/office/powerpoint/2010/main" val="2776447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16D7688-E0E3-4E47-A1CE-8A1339071EB7}" type="slidenum">
              <a:rPr kumimoji="1" lang="ja-JP" altLang="en-US" smtClean="0"/>
              <a:pPr/>
              <a:t>2</a:t>
            </a:fld>
            <a:endParaRPr kumimoji="1" lang="ja-JP" altLang="en-US"/>
          </a:p>
        </p:txBody>
      </p:sp>
    </p:spTree>
    <p:extLst>
      <p:ext uri="{BB962C8B-B14F-4D97-AF65-F5344CB8AC3E}">
        <p14:creationId xmlns:p14="http://schemas.microsoft.com/office/powerpoint/2010/main" val="479185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ja-JP" dirty="0" smtClean="0"/>
              <a:t>ご覧のとおり、浜田市は島根県の西部に位置し、北は日本海、南は広島県に隣接しています。</a:t>
            </a:r>
          </a:p>
          <a:p>
            <a:r>
              <a:rPr lang="ja-JP" altLang="en-US" dirty="0" smtClean="0"/>
              <a:t>大阪からは、新幹線と高速バスで約</a:t>
            </a:r>
            <a:r>
              <a:rPr lang="en-US" altLang="ja-JP" dirty="0" smtClean="0"/>
              <a:t>3</a:t>
            </a:r>
            <a:r>
              <a:rPr lang="ja-JP" altLang="en-US" dirty="0" smtClean="0"/>
              <a:t>時間半。</a:t>
            </a:r>
            <a:endParaRPr lang="en-US" altLang="ja-JP" dirty="0" smtClean="0"/>
          </a:p>
          <a:p>
            <a:r>
              <a:rPr lang="ja-JP" altLang="ja-JP" dirty="0" smtClean="0"/>
              <a:t>東京から</a:t>
            </a:r>
            <a:r>
              <a:rPr lang="ja-JP" altLang="en-US" dirty="0" smtClean="0"/>
              <a:t>は、</a:t>
            </a:r>
            <a:r>
              <a:rPr lang="ja-JP" altLang="ja-JP" dirty="0" smtClean="0"/>
              <a:t>益田市</a:t>
            </a:r>
            <a:r>
              <a:rPr lang="ja-JP" altLang="en-US" dirty="0" smtClean="0"/>
              <a:t>の</a:t>
            </a:r>
            <a:r>
              <a:rPr lang="ja-JP" altLang="ja-JP" dirty="0" smtClean="0"/>
              <a:t>「萩・石見空港」</a:t>
            </a:r>
            <a:r>
              <a:rPr lang="ja-JP" altLang="en-US" dirty="0" smtClean="0"/>
              <a:t>と</a:t>
            </a:r>
            <a:r>
              <a:rPr lang="en-US" altLang="ja-JP" dirty="0" smtClean="0"/>
              <a:t>JR</a:t>
            </a:r>
            <a:r>
              <a:rPr lang="ja-JP" altLang="en-US" dirty="0" smtClean="0"/>
              <a:t>などの利用で約</a:t>
            </a:r>
            <a:r>
              <a:rPr lang="en-US" altLang="ja-JP" dirty="0" smtClean="0"/>
              <a:t>2</a:t>
            </a:r>
            <a:r>
              <a:rPr lang="ja-JP" altLang="ja-JP" dirty="0" smtClean="0"/>
              <a:t>時</a:t>
            </a:r>
            <a:r>
              <a:rPr lang="ja-JP" altLang="en-US" dirty="0" smtClean="0"/>
              <a:t>間でアクセスが可能です。</a:t>
            </a:r>
            <a:endParaRPr lang="en-US" altLang="ja-JP" dirty="0" smtClean="0"/>
          </a:p>
        </p:txBody>
      </p:sp>
      <p:sp>
        <p:nvSpPr>
          <p:cNvPr id="4" name="スライド番号プレースホルダ 3"/>
          <p:cNvSpPr>
            <a:spLocks noGrp="1"/>
          </p:cNvSpPr>
          <p:nvPr>
            <p:ph type="sldNum" sz="quarter" idx="10"/>
          </p:nvPr>
        </p:nvSpPr>
        <p:spPr/>
        <p:txBody>
          <a:bodyPr/>
          <a:lstStyle/>
          <a:p>
            <a:fld id="{116D7688-E0E3-4E47-A1CE-8A1339071EB7}" type="slidenum">
              <a:rPr kumimoji="1" lang="ja-JP" altLang="en-US" smtClean="0"/>
              <a:pPr/>
              <a:t>3</a:t>
            </a:fld>
            <a:endParaRPr kumimoji="1" lang="ja-JP" altLang="en-US"/>
          </a:p>
        </p:txBody>
      </p:sp>
    </p:spTree>
    <p:extLst>
      <p:ext uri="{BB962C8B-B14F-4D97-AF65-F5344CB8AC3E}">
        <p14:creationId xmlns:p14="http://schemas.microsoft.com/office/powerpoint/2010/main" val="98409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HG丸ｺﾞｼｯｸM-PRO" pitchFamily="50" charset="-128"/>
                <a:ea typeface="HG丸ｺﾞｼｯｸM-PRO" pitchFamily="50" charset="-128"/>
              </a:rPr>
              <a:t>海あり山ありの浜田市では、浜田駅から約</a:t>
            </a:r>
            <a:r>
              <a:rPr kumimoji="1" lang="en-US" altLang="ja-JP" dirty="0" smtClean="0">
                <a:latin typeface="HG丸ｺﾞｼｯｸM-PRO" pitchFamily="50" charset="-128"/>
                <a:ea typeface="HG丸ｺﾞｼｯｸM-PRO" pitchFamily="50" charset="-128"/>
              </a:rPr>
              <a:t>30</a:t>
            </a:r>
            <a:r>
              <a:rPr kumimoji="1" lang="ja-JP" altLang="en-US" dirty="0" smtClean="0">
                <a:latin typeface="HG丸ｺﾞｼｯｸM-PRO" pitchFamily="50" charset="-128"/>
                <a:ea typeface="HG丸ｺﾞｼｯｸM-PRO" pitchFamily="50" charset="-128"/>
              </a:rPr>
              <a:t>分圏域で</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海水浴からスキー場まで楽しめます。</a:t>
            </a:r>
            <a:endParaRPr kumimoji="1" lang="en-US" altLang="ja-JP" dirty="0" smtClean="0">
              <a:latin typeface="HG丸ｺﾞｼｯｸM-PRO" pitchFamily="50" charset="-128"/>
              <a:ea typeface="HG丸ｺﾞｼｯｸM-PRO" pitchFamily="50" charset="-128"/>
            </a:endParaRPr>
          </a:p>
          <a:p>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中国地方最大級の水族館「アクアス」や</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広大な乗馬体験施設「</a:t>
            </a:r>
            <a:r>
              <a:rPr kumimoji="1" lang="ja-JP" altLang="en-US" dirty="0" err="1" smtClean="0">
                <a:latin typeface="HG丸ｺﾞｼｯｸM-PRO" pitchFamily="50" charset="-128"/>
                <a:ea typeface="HG丸ｺﾞｼｯｸM-PRO" pitchFamily="50" charset="-128"/>
              </a:rPr>
              <a:t>か</a:t>
            </a:r>
            <a:r>
              <a:rPr kumimoji="1" lang="ja-JP" altLang="en-US" dirty="0" smtClean="0">
                <a:latin typeface="HG丸ｺﾞｼｯｸM-PRO" pitchFamily="50" charset="-128"/>
                <a:ea typeface="HG丸ｺﾞｼｯｸM-PRO" pitchFamily="50" charset="-128"/>
              </a:rPr>
              <a:t>なぎウエスタンライディングパーク」、</a:t>
            </a:r>
            <a:endParaRPr kumimoji="1" lang="en-US" altLang="ja-JP" dirty="0" smtClean="0">
              <a:latin typeface="HG丸ｺﾞｼｯｸM-PRO" pitchFamily="50" charset="-128"/>
              <a:ea typeface="HG丸ｺﾞｼｯｸM-PRO" pitchFamily="50" charset="-128"/>
            </a:endParaRPr>
          </a:p>
          <a:p>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山里の生活を体験・実感</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していただける「弥栄ふるさと体験村」</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全国的には珍しい、「世界こども美術館」や</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冬には、積雪のある地域旭町では「雪合戦大会」など、</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さまざまな遊びのお勧めスポットがあります。</a:t>
            </a:r>
            <a:endParaRPr kumimoji="1" lang="ja-JP" altLang="en-US" dirty="0">
              <a:latin typeface="HG丸ｺﾞｼｯｸM-PRO" pitchFamily="50" charset="-128"/>
              <a:ea typeface="HG丸ｺﾞｼｯｸM-PRO" pitchFamily="50" charset="-128"/>
            </a:endParaRPr>
          </a:p>
        </p:txBody>
      </p:sp>
      <p:sp>
        <p:nvSpPr>
          <p:cNvPr id="4" name="スライド番号プレースホルダ 3"/>
          <p:cNvSpPr>
            <a:spLocks noGrp="1"/>
          </p:cNvSpPr>
          <p:nvPr>
            <p:ph type="sldNum" sz="quarter" idx="10"/>
          </p:nvPr>
        </p:nvSpPr>
        <p:spPr/>
        <p:txBody>
          <a:bodyPr/>
          <a:lstStyle/>
          <a:p>
            <a:pPr>
              <a:defRPr/>
            </a:pPr>
            <a:fld id="{A7871B71-7755-4DE9-84E9-CC79B7EBEC65}" type="slidenum">
              <a:rPr lang="ja-JP" altLang="en-US" smtClean="0"/>
              <a:pPr>
                <a:defRPr/>
              </a:pPr>
              <a:t>4</a:t>
            </a:fld>
            <a:endParaRPr lang="en-US" altLang="ja-JP"/>
          </a:p>
        </p:txBody>
      </p:sp>
    </p:spTree>
    <p:extLst>
      <p:ext uri="{BB962C8B-B14F-4D97-AF65-F5344CB8AC3E}">
        <p14:creationId xmlns:p14="http://schemas.microsoft.com/office/powerpoint/2010/main" val="50098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HG丸ｺﾞｼｯｸM-PRO" pitchFamily="50" charset="-128"/>
                <a:ea typeface="HG丸ｺﾞｼｯｸM-PRO" pitchFamily="50" charset="-128"/>
              </a:rPr>
              <a:t>浜田市には、温泉が</a:t>
            </a:r>
            <a:r>
              <a:rPr kumimoji="1" lang="en-US" altLang="ja-JP" dirty="0" smtClean="0">
                <a:latin typeface="HG丸ｺﾞｼｯｸM-PRO" pitchFamily="50" charset="-128"/>
                <a:ea typeface="HG丸ｺﾞｼｯｸM-PRO" pitchFamily="50" charset="-128"/>
              </a:rPr>
              <a:t>4</a:t>
            </a:r>
            <a:r>
              <a:rPr kumimoji="1" lang="ja-JP" altLang="en-US" dirty="0" smtClean="0">
                <a:latin typeface="HG丸ｺﾞｼｯｸM-PRO" pitchFamily="50" charset="-128"/>
                <a:ea typeface="HG丸ｺﾞｼｯｸM-PRO" pitchFamily="50" charset="-128"/>
              </a:rPr>
              <a:t>か所もあります。</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海水浴やスキー等のレジャーの後にも</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ゆっくりと愉しんでいただけます。★</a:t>
            </a:r>
            <a:endParaRPr kumimoji="1" lang="en-US" altLang="ja-JP" dirty="0" smtClean="0">
              <a:latin typeface="HG丸ｺﾞｼｯｸM-PRO" pitchFamily="50" charset="-128"/>
              <a:ea typeface="HG丸ｺﾞｼｯｸM-PRO" pitchFamily="50" charset="-128"/>
            </a:endParaRPr>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A7871B71-7755-4DE9-84E9-CC79B7EBEC65}" type="slidenum">
              <a:rPr lang="ja-JP" altLang="en-US" smtClean="0"/>
              <a:pPr>
                <a:defRPr/>
              </a:pPr>
              <a:t>5</a:t>
            </a:fld>
            <a:endParaRPr lang="en-US" altLang="ja-JP"/>
          </a:p>
        </p:txBody>
      </p:sp>
    </p:spTree>
    <p:extLst>
      <p:ext uri="{BB962C8B-B14F-4D97-AF65-F5344CB8AC3E}">
        <p14:creationId xmlns:p14="http://schemas.microsoft.com/office/powerpoint/2010/main" val="32044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HG丸ｺﾞｼｯｸM-PRO" pitchFamily="50" charset="-128"/>
                <a:ea typeface="HG丸ｺﾞｼｯｸM-PRO" pitchFamily="50" charset="-128"/>
              </a:rPr>
              <a:t>幼いころからみてきた「石見神楽」</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囃子をきくと、子どもから大人まで、いつも間に</a:t>
            </a:r>
            <a:r>
              <a:rPr kumimoji="1" lang="ja-JP" altLang="en-US" dirty="0" err="1" smtClean="0">
                <a:latin typeface="HG丸ｺﾞｼｯｸM-PRO" pitchFamily="50" charset="-128"/>
                <a:ea typeface="HG丸ｺﾞｼｯｸM-PRO" pitchFamily="50" charset="-128"/>
              </a:rPr>
              <a:t>か</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集まってきます。★</a:t>
            </a:r>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迫力がある舞に、癒されます。★</a:t>
            </a:r>
            <a:endParaRPr kumimoji="1" lang="ja-JP" altLang="en-US" dirty="0">
              <a:latin typeface="HG丸ｺﾞｼｯｸM-PRO" pitchFamily="50" charset="-128"/>
              <a:ea typeface="HG丸ｺﾞｼｯｸM-PRO" pitchFamily="50" charset="-128"/>
            </a:endParaRPr>
          </a:p>
        </p:txBody>
      </p:sp>
      <p:sp>
        <p:nvSpPr>
          <p:cNvPr id="4" name="スライド番号プレースホルダ 3"/>
          <p:cNvSpPr>
            <a:spLocks noGrp="1"/>
          </p:cNvSpPr>
          <p:nvPr>
            <p:ph type="sldNum" sz="quarter" idx="10"/>
          </p:nvPr>
        </p:nvSpPr>
        <p:spPr/>
        <p:txBody>
          <a:bodyPr/>
          <a:lstStyle/>
          <a:p>
            <a:pPr>
              <a:defRPr/>
            </a:pPr>
            <a:fld id="{A7871B71-7755-4DE9-84E9-CC79B7EBEC65}" type="slidenum">
              <a:rPr lang="ja-JP" altLang="en-US" smtClean="0"/>
              <a:pPr>
                <a:defRPr/>
              </a:pPr>
              <a:t>6</a:t>
            </a:fld>
            <a:endParaRPr lang="en-US" altLang="ja-JP"/>
          </a:p>
        </p:txBody>
      </p:sp>
    </p:spTree>
    <p:extLst>
      <p:ext uri="{BB962C8B-B14F-4D97-AF65-F5344CB8AC3E}">
        <p14:creationId xmlns:p14="http://schemas.microsoft.com/office/powerpoint/2010/main" val="27805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latin typeface="HG丸ｺﾞｼｯｸM-PRO" pitchFamily="50" charset="-128"/>
                <a:ea typeface="HG丸ｺﾞｼｯｸM-PRO" pitchFamily="50" charset="-128"/>
              </a:rPr>
              <a:t>海も山もある町ですから、浜田市は食の宝庫です。★</a:t>
            </a:r>
            <a:endParaRPr lang="en-US" altLang="ja-JP" dirty="0" smtClean="0">
              <a:latin typeface="HG丸ｺﾞｼｯｸM-PRO" pitchFamily="50" charset="-128"/>
              <a:ea typeface="HG丸ｺﾞｼｯｸM-PRO" pitchFamily="50" charset="-128"/>
            </a:endParaRPr>
          </a:p>
          <a:p>
            <a:r>
              <a:rPr lang="ja-JP" altLang="en-US" dirty="0" smtClean="0">
                <a:latin typeface="HG丸ｺﾞｼｯｸM-PRO" pitchFamily="50" charset="-128"/>
                <a:ea typeface="HG丸ｺﾞｼｯｸM-PRO" pitchFamily="50" charset="-128"/>
              </a:rPr>
              <a:t>毎年、世界的に有名な三國清三シェフをお招きし、特産品の認定審査会も開催しています★</a:t>
            </a:r>
            <a:endParaRPr lang="en-US" altLang="ja-JP" dirty="0" smtClean="0">
              <a:latin typeface="HG丸ｺﾞｼｯｸM-PRO" pitchFamily="50" charset="-128"/>
              <a:ea typeface="HG丸ｺﾞｼｯｸM-PRO" pitchFamily="50" charset="-128"/>
            </a:endParaRPr>
          </a:p>
          <a:p>
            <a:endParaRPr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これまで、</a:t>
            </a:r>
            <a:r>
              <a:rPr lang="ja-JP" altLang="en-US" dirty="0" smtClean="0">
                <a:latin typeface="HG丸ｺﾞｼｯｸM-PRO" pitchFamily="50" charset="-128"/>
                <a:ea typeface="HG丸ｺﾞｼｯｸM-PRO" pitchFamily="50" charset="-128"/>
              </a:rPr>
              <a:t>どん</a:t>
            </a:r>
            <a:r>
              <a:rPr lang="ja-JP" altLang="en-US" dirty="0" err="1" smtClean="0">
                <a:latin typeface="HG丸ｺﾞｼｯｸM-PRO" pitchFamily="50" charset="-128"/>
                <a:ea typeface="HG丸ｺﾞｼｯｸM-PRO" pitchFamily="50" charset="-128"/>
              </a:rPr>
              <a:t>ちっち</a:t>
            </a:r>
            <a:r>
              <a:rPr lang="ja-JP" altLang="en-US" dirty="0" smtClean="0">
                <a:latin typeface="HG丸ｺﾞｼｯｸM-PRO" pitchFamily="50" charset="-128"/>
                <a:ea typeface="HG丸ｺﾞｼｯｸM-PRO" pitchFamily="50" charset="-128"/>
              </a:rPr>
              <a:t>アジ、カレイ、ノドクロ「どん</a:t>
            </a:r>
            <a:r>
              <a:rPr lang="ja-JP" altLang="en-US" dirty="0" err="1" smtClean="0">
                <a:latin typeface="HG丸ｺﾞｼｯｸM-PRO" pitchFamily="50" charset="-128"/>
                <a:ea typeface="HG丸ｺﾞｼｯｸM-PRO" pitchFamily="50" charset="-128"/>
              </a:rPr>
              <a:t>ちっち</a:t>
            </a:r>
            <a:r>
              <a:rPr lang="ja-JP" altLang="en-US" dirty="0" smtClean="0">
                <a:latin typeface="HG丸ｺﾞｼｯｸM-PRO" pitchFamily="50" charset="-128"/>
                <a:ea typeface="HG丸ｺﾞｼｯｸM-PRO" pitchFamily="50" charset="-128"/>
              </a:rPr>
              <a:t>三魚」から、干しトマト、西条柿のペースト、</a:t>
            </a:r>
            <a:endParaRPr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どぶろく、</a:t>
            </a:r>
            <a:r>
              <a:rPr lang="ja-JP" altLang="en-US" dirty="0" smtClean="0">
                <a:latin typeface="HG丸ｺﾞｼｯｸM-PRO" pitchFamily="50" charset="-128"/>
                <a:ea typeface="HG丸ｺﾞｼｯｸM-PRO" pitchFamily="50" charset="-128"/>
              </a:rPr>
              <a:t>などなど、多数認定を受けています。</a:t>
            </a:r>
            <a:endParaRPr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これをきっかけに、販路拡大、観光による交流人口の増加も期待しています。★</a:t>
            </a:r>
            <a:endParaRPr kumimoji="1" lang="en-US" altLang="ja-JP" dirty="0" smtClean="0">
              <a:latin typeface="HG丸ｺﾞｼｯｸM-PRO" pitchFamily="50" charset="-128"/>
              <a:ea typeface="HG丸ｺﾞｼｯｸM-PRO" pitchFamily="50" charset="-128"/>
            </a:endParaRPr>
          </a:p>
          <a:p>
            <a:endParaRPr kumimoji="1"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（参考）</a:t>
            </a:r>
            <a:endParaRPr kumimoji="1" lang="en-US" altLang="ja-JP" dirty="0" smtClean="0">
              <a:latin typeface="HG丸ｺﾞｼｯｸM-PRO" pitchFamily="50" charset="-128"/>
              <a:ea typeface="HG丸ｺﾞｼｯｸM-PRO" pitchFamily="50" charset="-128"/>
            </a:endParaRPr>
          </a:p>
          <a:p>
            <a:pPr defTabSz="912607">
              <a:defRPr/>
            </a:pPr>
            <a:r>
              <a:rPr lang="ja-JP" altLang="en-US" dirty="0" smtClean="0">
                <a:latin typeface="HG丸ｺﾞｼｯｸM-PRO" pitchFamily="50" charset="-128"/>
                <a:ea typeface="HG丸ｺﾞｼｯｸM-PRO" pitchFamily="50" charset="-128"/>
              </a:rPr>
              <a:t>ミクニマルシェとは、浜田市が「ミクニマルシェ」に登録した商品をカタログ等でＰＲするもの。</a:t>
            </a:r>
            <a:endParaRPr lang="en-US" altLang="ja-JP" dirty="0" smtClean="0">
              <a:latin typeface="HG丸ｺﾞｼｯｸM-PRO" pitchFamily="50" charset="-128"/>
              <a:ea typeface="HG丸ｺﾞｼｯｸM-PRO" pitchFamily="50" charset="-128"/>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A7871B71-7755-4DE9-84E9-CC79B7EBEC65}" type="slidenum">
              <a:rPr lang="ja-JP" altLang="en-US" smtClean="0"/>
              <a:pPr>
                <a:defRPr/>
              </a:pPr>
              <a:t>7</a:t>
            </a:fld>
            <a:endParaRPr lang="en-US" altLang="ja-JP"/>
          </a:p>
        </p:txBody>
      </p:sp>
    </p:spTree>
    <p:extLst>
      <p:ext uri="{BB962C8B-B14F-4D97-AF65-F5344CB8AC3E}">
        <p14:creationId xmlns:p14="http://schemas.microsoft.com/office/powerpoint/2010/main" val="3797784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pPr>
              <a:defRPr/>
            </a:pPr>
            <a:fld id="{73BEC9A7-729B-44CF-A077-457EF99074C4}" type="datetime1">
              <a:rPr lang="ja-JP" altLang="en-US" smtClean="0"/>
              <a:pPr>
                <a:defRPr/>
              </a:pPr>
              <a:t>2024/4/19</a:t>
            </a:fld>
            <a:endParaRPr lang="ja-JP" altLang="en-US"/>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AA33125E-AAED-481E-9133-3C46778AD074}" type="slidenum">
              <a:rPr lang="ja-JP" altLang="en-US" smtClean="0"/>
              <a:pPr>
                <a:defRPr/>
              </a:pPr>
              <a:t>‹#›</a:t>
            </a:fld>
            <a:endParaRPr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E8126B23-F49B-4C6D-979C-AE08AB82901B}" type="datetime1">
              <a:rPr lang="ja-JP" altLang="en-US" smtClean="0"/>
              <a:pPr>
                <a:defRPr/>
              </a:pPr>
              <a:t>2024/4/19</a:t>
            </a:fld>
            <a:endParaRPr lang="ja-JP" altLang="en-US"/>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3F48E9C2-F697-4788-9B86-CB4A883AA8C4}" type="slidenum">
              <a:rPr lang="ja-JP" altLang="en-US" smtClean="0"/>
              <a:pPr>
                <a:defRPr/>
              </a:pPr>
              <a:t>‹#›</a:t>
            </a:fld>
            <a:endParaRPr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2FADB99D-7004-44DB-A76B-66982816BE76}" type="datetime1">
              <a:rPr lang="ja-JP" altLang="en-US" smtClean="0"/>
              <a:pPr>
                <a:defRPr/>
              </a:pPr>
              <a:t>2024/4/19</a:t>
            </a:fld>
            <a:endParaRPr lang="ja-JP" altLang="en-US"/>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CA70C162-6A38-4327-95E1-D7D9880ACE8F}" type="slidenum">
              <a:rPr lang="ja-JP" altLang="en-US" smtClean="0"/>
              <a:pPr>
                <a:defRPr/>
              </a:pPr>
              <a:t>‹#›</a:t>
            </a:fld>
            <a:endParaRPr lang="ja-JP"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5EB0F89D-167F-4586-890B-9651B39FF6A3}" type="datetime1">
              <a:rPr lang="ja-JP" altLang="en-US" smtClean="0"/>
              <a:pPr>
                <a:defRPr/>
              </a:pPr>
              <a:t>2024/4/19</a:t>
            </a:fld>
            <a:endParaRPr lang="ja-JP" altLang="en-US"/>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EE037B09-3C94-4A6C-B130-13E6D40F25AE}" type="slidenum">
              <a:rPr lang="ja-JP" altLang="en-US" smtClean="0"/>
              <a:pPr>
                <a:defRPr/>
              </a:pPr>
              <a:t>‹#›</a:t>
            </a:fld>
            <a:endParaRPr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pPr>
              <a:defRPr/>
            </a:pPr>
            <a:fld id="{36B5199B-2697-4FC4-8EA9-351AB31C9D4C}" type="datetime1">
              <a:rPr lang="ja-JP" altLang="en-US" smtClean="0"/>
              <a:pPr>
                <a:defRPr/>
              </a:pPr>
              <a:t>2024/4/19</a:t>
            </a:fld>
            <a:endParaRPr lang="ja-JP" altLang="en-US"/>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961A501C-CBAD-4069-B271-D899EB0DD3E7}" type="slidenum">
              <a:rPr lang="ja-JP" altLang="en-US" smtClean="0"/>
              <a:pPr>
                <a:defRPr/>
              </a:pPr>
              <a:t>‹#›</a:t>
            </a:fld>
            <a:endParaRPr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pPr>
              <a:defRPr/>
            </a:pPr>
            <a:fld id="{3A36EA97-D3AB-4051-ABA7-2A5D03EC600E}" type="datetime1">
              <a:rPr lang="ja-JP" altLang="en-US" smtClean="0"/>
              <a:pPr>
                <a:defRPr/>
              </a:pPr>
              <a:t>2024/4/19</a:t>
            </a:fld>
            <a:endParaRPr lang="ja-JP" altLang="en-US"/>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9A090D27-4864-4BAD-AA93-F1A9F8003D2E}" type="slidenum">
              <a:rPr lang="ja-JP" altLang="en-US" smtClean="0"/>
              <a:pPr>
                <a:defRPr/>
              </a:pPr>
              <a:t>‹#›</a:t>
            </a:fld>
            <a:endParaRPr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pPr>
              <a:defRPr/>
            </a:pPr>
            <a:fld id="{D1FA7AF9-1F23-4B74-8114-030C7B3A5FB6}" type="datetime1">
              <a:rPr lang="ja-JP" altLang="en-US" smtClean="0"/>
              <a:pPr>
                <a:defRPr/>
              </a:pPr>
              <a:t>2024/4/19</a:t>
            </a:fld>
            <a:endParaRPr lang="ja-JP" altLang="en-US"/>
          </a:p>
        </p:txBody>
      </p:sp>
      <p:sp>
        <p:nvSpPr>
          <p:cNvPr id="8" name="フッター プレースホルダ 7"/>
          <p:cNvSpPr>
            <a:spLocks noGrp="1"/>
          </p:cNvSpPr>
          <p:nvPr>
            <p:ph type="ftr" sz="quarter" idx="11"/>
          </p:nvPr>
        </p:nvSpPr>
        <p:spPr/>
        <p:txBody>
          <a:bodyPr/>
          <a:lstStyle/>
          <a:p>
            <a:pPr>
              <a:defRPr/>
            </a:pPr>
            <a:endParaRPr lang="en-US" altLang="ja-JP"/>
          </a:p>
        </p:txBody>
      </p:sp>
      <p:sp>
        <p:nvSpPr>
          <p:cNvPr id="9" name="スライド番号プレースホルダ 8"/>
          <p:cNvSpPr>
            <a:spLocks noGrp="1"/>
          </p:cNvSpPr>
          <p:nvPr>
            <p:ph type="sldNum" sz="quarter" idx="12"/>
          </p:nvPr>
        </p:nvSpPr>
        <p:spPr/>
        <p:txBody>
          <a:bodyPr/>
          <a:lstStyle/>
          <a:p>
            <a:pPr>
              <a:defRPr/>
            </a:pPr>
            <a:fld id="{0BF41FC5-F83E-46C0-9A8C-536A52422B99}" type="slidenum">
              <a:rPr lang="ja-JP" altLang="en-US" smtClean="0"/>
              <a:pPr>
                <a:defRPr/>
              </a:pPr>
              <a:t>‹#›</a:t>
            </a:fld>
            <a:endParaRPr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pPr>
              <a:defRPr/>
            </a:pPr>
            <a:fld id="{095A6347-D509-4AA2-B16B-B8B5D8EB286E}" type="datetime1">
              <a:rPr lang="ja-JP" altLang="en-US" smtClean="0"/>
              <a:pPr>
                <a:defRPr/>
              </a:pPr>
              <a:t>2024/4/19</a:t>
            </a:fld>
            <a:endParaRPr lang="ja-JP" altLang="en-US"/>
          </a:p>
        </p:txBody>
      </p:sp>
      <p:sp>
        <p:nvSpPr>
          <p:cNvPr id="4" name="フッター プレースホルダ 3"/>
          <p:cNvSpPr>
            <a:spLocks noGrp="1"/>
          </p:cNvSpPr>
          <p:nvPr>
            <p:ph type="ftr" sz="quarter" idx="11"/>
          </p:nvPr>
        </p:nvSpPr>
        <p:spPr/>
        <p:txBody>
          <a:bodyPr/>
          <a:lstStyle/>
          <a:p>
            <a:pPr>
              <a:defRPr/>
            </a:pPr>
            <a:endParaRPr lang="en-US" altLang="ja-JP"/>
          </a:p>
        </p:txBody>
      </p:sp>
      <p:sp>
        <p:nvSpPr>
          <p:cNvPr id="5" name="スライド番号プレースホルダ 4"/>
          <p:cNvSpPr>
            <a:spLocks noGrp="1"/>
          </p:cNvSpPr>
          <p:nvPr>
            <p:ph type="sldNum" sz="quarter" idx="12"/>
          </p:nvPr>
        </p:nvSpPr>
        <p:spPr/>
        <p:txBody>
          <a:bodyPr/>
          <a:lstStyle/>
          <a:p>
            <a:pPr>
              <a:defRPr/>
            </a:pPr>
            <a:fld id="{3C9AA488-FC31-49FD-A6F1-38F38111D6B1}" type="slidenum">
              <a:rPr lang="ja-JP" altLang="en-US" smtClean="0"/>
              <a:pPr>
                <a:defRPr/>
              </a:pPr>
              <a:t>‹#›</a:t>
            </a:fld>
            <a:endParaRPr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fld id="{38F4AC3C-4293-4556-AB13-1CE43958B8D0}" type="datetime1">
              <a:rPr lang="ja-JP" altLang="en-US" smtClean="0"/>
              <a:pPr>
                <a:defRPr/>
              </a:pPr>
              <a:t>2024/4/19</a:t>
            </a:fld>
            <a:endParaRPr lang="ja-JP" altLang="en-US"/>
          </a:p>
        </p:txBody>
      </p:sp>
      <p:sp>
        <p:nvSpPr>
          <p:cNvPr id="3" name="フッター プレースホルダ 2"/>
          <p:cNvSpPr>
            <a:spLocks noGrp="1"/>
          </p:cNvSpPr>
          <p:nvPr>
            <p:ph type="ftr" sz="quarter" idx="11"/>
          </p:nvPr>
        </p:nvSpPr>
        <p:spPr/>
        <p:txBody>
          <a:bodyPr/>
          <a:lstStyle/>
          <a:p>
            <a:pPr>
              <a:defRPr/>
            </a:pPr>
            <a:endParaRPr lang="en-US" altLang="ja-JP"/>
          </a:p>
        </p:txBody>
      </p:sp>
      <p:sp>
        <p:nvSpPr>
          <p:cNvPr id="4" name="スライド番号プレースホルダ 3"/>
          <p:cNvSpPr>
            <a:spLocks noGrp="1"/>
          </p:cNvSpPr>
          <p:nvPr>
            <p:ph type="sldNum" sz="quarter" idx="12"/>
          </p:nvPr>
        </p:nvSpPr>
        <p:spPr/>
        <p:txBody>
          <a:bodyPr/>
          <a:lstStyle/>
          <a:p>
            <a:pPr>
              <a:defRPr/>
            </a:pPr>
            <a:fld id="{86DAE090-5E86-4D32-910E-E1A1DBD0EAE2}" type="slidenum">
              <a:rPr lang="ja-JP" altLang="en-US" smtClean="0"/>
              <a:pPr>
                <a:defRPr/>
              </a:pPr>
              <a:t>‹#›</a:t>
            </a:fld>
            <a:endParaRPr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fld id="{634D57C6-200A-4B9D-9F98-C3900369E3F3}" type="datetime1">
              <a:rPr lang="ja-JP" altLang="en-US" smtClean="0"/>
              <a:pPr>
                <a:defRPr/>
              </a:pPr>
              <a:t>2024/4/19</a:t>
            </a:fld>
            <a:endParaRPr lang="ja-JP" altLang="en-US"/>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F9D521CC-F785-4289-990A-AE45FEDE31D0}" type="slidenum">
              <a:rPr lang="ja-JP" altLang="en-US" smtClean="0"/>
              <a:pPr>
                <a:defRPr/>
              </a:pPr>
              <a:t>‹#›</a:t>
            </a:fld>
            <a:endParaRPr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fld id="{E792C994-5A14-4F0A-B2E8-CA7BF7C55D4E}" type="datetime1">
              <a:rPr lang="ja-JP" altLang="en-US" smtClean="0"/>
              <a:pPr>
                <a:defRPr/>
              </a:pPr>
              <a:t>2024/4/19</a:t>
            </a:fld>
            <a:endParaRPr lang="ja-JP" altLang="en-US"/>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BCD23309-7091-42C8-B3A6-19F34C3829BB}" type="slidenum">
              <a:rPr lang="ja-JP" altLang="en-US" smtClean="0"/>
              <a:pPr>
                <a:defRPr/>
              </a:pPr>
              <a:t>‹#›</a:t>
            </a:fld>
            <a:endParaRPr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FD531F0-0646-4051-A505-CC63AE2E47AC}" type="datetime1">
              <a:rPr lang="ja-JP" altLang="en-US" smtClean="0"/>
              <a:pPr>
                <a:defRPr/>
              </a:pPr>
              <a:t>2024/4/19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36A0E3-1499-497D-9E4D-A36AA69FD9FA}" type="slidenum">
              <a:rPr lang="ja-JP" altLang="en-US" smtClean="0"/>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hyperlink" Target="https://3.bp.blogspot.com/-xQNOYwWqg0c/UguJadClyhI/AAAAAAAAXa0/OkBpN_x_SNM/s800/nihonchizu.pn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209899" cy="6894388"/>
          </a:xfrm>
          <a:prstGeom prst="rect">
            <a:avLst/>
          </a:prstGeom>
        </p:spPr>
      </p:pic>
      <p:sp>
        <p:nvSpPr>
          <p:cNvPr id="3" name="テキスト ボックス 2"/>
          <p:cNvSpPr txBox="1"/>
          <p:nvPr/>
        </p:nvSpPr>
        <p:spPr>
          <a:xfrm>
            <a:off x="-41190" y="309439"/>
            <a:ext cx="5972433" cy="584775"/>
          </a:xfrm>
          <a:prstGeom prst="rect">
            <a:avLst/>
          </a:prstGeom>
          <a:solidFill>
            <a:schemeClr val="bg1"/>
          </a:solidFill>
          <a:ln>
            <a:noFill/>
          </a:ln>
          <a:effectLst>
            <a:outerShdw blurRad="50800" dist="50800" dir="5400000" algn="ctr" rotWithShape="0">
              <a:schemeClr val="bg1">
                <a:lumMod val="75000"/>
              </a:schemeClr>
            </a:outerShdw>
          </a:effectLst>
        </p:spPr>
        <p:txBody>
          <a:bodyPr wrap="square">
            <a:spAutoFit/>
          </a:bodyPr>
          <a:lstStyle/>
          <a:p>
            <a:pPr>
              <a:defRPr/>
            </a:pPr>
            <a:r>
              <a:rPr lang="ja-JP" altLang="en-US" sz="3200" b="1" dirty="0" smtClean="0">
                <a:ln>
                  <a:solidFill>
                    <a:schemeClr val="bg1"/>
                  </a:solidFill>
                </a:ln>
                <a:solidFill>
                  <a:srgbClr val="00206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rPr>
              <a:t>　浜田市移住パンフレット</a:t>
            </a:r>
            <a:r>
              <a:rPr lang="en-US" altLang="ja-JP" sz="3200" b="1" dirty="0" smtClean="0">
                <a:ln>
                  <a:solidFill>
                    <a:schemeClr val="bg1"/>
                  </a:solidFill>
                </a:ln>
                <a:solidFill>
                  <a:srgbClr val="FF000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rPr>
              <a:t>2024</a:t>
            </a:r>
            <a:endParaRPr lang="ja-JP" altLang="ja-JP" sz="3200" b="1" dirty="0">
              <a:ln>
                <a:solidFill>
                  <a:schemeClr val="bg1"/>
                </a:solidFill>
              </a:ln>
              <a:solidFill>
                <a:srgbClr val="FF000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p:txBody>
      </p:sp>
      <p:pic>
        <p:nvPicPr>
          <p:cNvPr id="20" name="図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4787" y="279984"/>
            <a:ext cx="461315" cy="461315"/>
          </a:xfrm>
          <a:prstGeom prst="rect">
            <a:avLst/>
          </a:prstGeom>
          <a:noFill/>
          <a:ln>
            <a:noFill/>
          </a:ln>
        </p:spPr>
      </p:pic>
      <p:sp>
        <p:nvSpPr>
          <p:cNvPr id="22" name="テキスト ボックス 10"/>
          <p:cNvSpPr txBox="1"/>
          <p:nvPr/>
        </p:nvSpPr>
        <p:spPr>
          <a:xfrm>
            <a:off x="7732180" y="439401"/>
            <a:ext cx="1543050" cy="514350"/>
          </a:xfrm>
          <a:prstGeom prst="rect">
            <a:avLst/>
          </a:prstGeom>
          <a:noFill/>
          <a:ln>
            <a:noFill/>
          </a:ln>
          <a:effectLst/>
        </p:spPr>
        <p:txBody>
          <a:bodyPr wrap="square">
            <a:noAutofit/>
          </a:bodyPr>
          <a:lstStyle/>
          <a:p>
            <a:pPr marL="152400" indent="203200" fontAlgn="base">
              <a:spcBef>
                <a:spcPts val="500"/>
              </a:spcBef>
              <a:spcAft>
                <a:spcPts val="0"/>
              </a:spcAft>
            </a:pPr>
            <a:r>
              <a:rPr lang="ja-JP" sz="1600" dirty="0">
                <a:effectLst/>
                <a:latin typeface="HGS創英ﾌﾟﾚｾﾞﾝｽEB" panose="02020800000000000000" pitchFamily="18" charset="-128"/>
                <a:ea typeface="HGS創英ﾌﾟﾚｾﾞﾝｽEB" panose="02020800000000000000" pitchFamily="18" charset="-128"/>
                <a:cs typeface="ＭＳ Ｐゴシック" panose="020B0600070205080204" pitchFamily="50" charset="-128"/>
              </a:rPr>
              <a:t>浜 田 市</a:t>
            </a:r>
            <a:r>
              <a:rPr lang="en-US" sz="1600" dirty="0">
                <a:effectLst/>
                <a:latin typeface="HGS創英ﾌﾟﾚｾﾞﾝｽEB" panose="02020800000000000000" pitchFamily="18" charset="-128"/>
                <a:ea typeface="HGS創英ﾌﾟﾚｾﾞﾝｽEB" panose="02020800000000000000" pitchFamily="18" charset="-128"/>
                <a:cs typeface="ＭＳ Ｐゴシック" panose="020B0600070205080204" pitchFamily="50" charset="-128"/>
              </a:rPr>
              <a:t/>
            </a:r>
            <a:br>
              <a:rPr lang="en-US" sz="1600" dirty="0">
                <a:effectLst/>
                <a:latin typeface="HGS創英ﾌﾟﾚｾﾞﾝｽEB" panose="02020800000000000000" pitchFamily="18" charset="-128"/>
                <a:ea typeface="HGS創英ﾌﾟﾚｾﾞﾝｽEB" panose="02020800000000000000" pitchFamily="18" charset="-128"/>
                <a:cs typeface="ＭＳ Ｐゴシック" panose="020B0600070205080204" pitchFamily="50" charset="-128"/>
              </a:rPr>
            </a:br>
            <a:r>
              <a:rPr lang="en-US" sz="1600" dirty="0">
                <a:effectLst/>
                <a:latin typeface="HGS創英ﾌﾟﾚｾﾞﾝｽEB" panose="02020800000000000000" pitchFamily="18" charset="-128"/>
                <a:ea typeface="HGS創英ﾌﾟﾚｾﾞﾝｽEB" panose="02020800000000000000" pitchFamily="18" charset="-128"/>
                <a:cs typeface="ＭＳ Ｐゴシック" panose="020B0600070205080204" pitchFamily="50" charset="-128"/>
              </a:rPr>
              <a:t/>
            </a:r>
            <a:br>
              <a:rPr lang="en-US" sz="1600" dirty="0">
                <a:effectLst/>
                <a:latin typeface="HGS創英ﾌﾟﾚｾﾞﾝｽEB" panose="02020800000000000000" pitchFamily="18" charset="-128"/>
                <a:ea typeface="HGS創英ﾌﾟﾚｾﾞﾝｽEB" panose="02020800000000000000" pitchFamily="18" charset="-128"/>
                <a:cs typeface="ＭＳ Ｐゴシック" panose="020B0600070205080204" pitchFamily="50" charset="-128"/>
              </a:rPr>
            </a:br>
            <a:r>
              <a:rPr lang="en-US" sz="1600" dirty="0">
                <a:effectLst/>
                <a:latin typeface="ＭＳ Ｐゴシック" panose="020B0600070205080204" pitchFamily="50" charset="-128"/>
                <a:ea typeface="HGS創英角ｺﾞｼｯｸUB" panose="020B0900000000000000" pitchFamily="50" charset="-128"/>
                <a:cs typeface="ＭＳ Ｐゴシック" panose="020B0600070205080204" pitchFamily="50" charset="-128"/>
              </a:rPr>
              <a:t/>
            </a:r>
            <a:br>
              <a:rPr lang="en-US" sz="1600" dirty="0">
                <a:effectLst/>
                <a:latin typeface="ＭＳ Ｐゴシック" panose="020B0600070205080204" pitchFamily="50" charset="-128"/>
                <a:ea typeface="HGS創英角ｺﾞｼｯｸUB" panose="020B0900000000000000" pitchFamily="50" charset="-128"/>
                <a:cs typeface="ＭＳ Ｐゴシック" panose="020B0600070205080204" pitchFamily="50" charset="-128"/>
              </a:rPr>
            </a:br>
            <a:r>
              <a:rPr lang="en-US" sz="1600" dirty="0">
                <a:effectLst/>
                <a:latin typeface="ＭＳ Ｐゴシック" panose="020B0600070205080204" pitchFamily="50" charset="-128"/>
                <a:ea typeface="HGS創英角ｺﾞｼｯｸUB" panose="020B0900000000000000" pitchFamily="50" charset="-128"/>
                <a:cs typeface="ＭＳ Ｐゴシック" panose="020B0600070205080204" pitchFamily="50" charset="-128"/>
              </a:rPr>
              <a:t/>
            </a:r>
            <a:br>
              <a:rPr lang="en-US" sz="1600" dirty="0">
                <a:effectLst/>
                <a:latin typeface="ＭＳ Ｐゴシック" panose="020B0600070205080204" pitchFamily="50" charset="-128"/>
                <a:ea typeface="HGS創英角ｺﾞｼｯｸUB" panose="020B0900000000000000" pitchFamily="50" charset="-128"/>
                <a:cs typeface="ＭＳ Ｐゴシック" panose="020B0600070205080204" pitchFamily="50" charset="-128"/>
              </a:rPr>
            </a:b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fontAlgn="base">
              <a:spcAft>
                <a:spcPts val="0"/>
              </a:spcAft>
            </a:pPr>
            <a:r>
              <a:rPr lang="en-US" sz="2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3" name="テキスト ボックス 10"/>
          <p:cNvSpPr txBox="1"/>
          <p:nvPr/>
        </p:nvSpPr>
        <p:spPr>
          <a:xfrm>
            <a:off x="7799947" y="279984"/>
            <a:ext cx="1219200" cy="413136"/>
          </a:xfrm>
          <a:prstGeom prst="rect">
            <a:avLst/>
          </a:prstGeom>
          <a:noFill/>
          <a:ln>
            <a:noFill/>
          </a:ln>
          <a:effectLst/>
        </p:spPr>
        <p:txBody>
          <a:bodyPr wrap="square">
            <a:noAutofit/>
          </a:bodyPr>
          <a:lstStyle/>
          <a:p>
            <a:pPr marL="152400" indent="152400" algn="just" fontAlgn="base">
              <a:spcAft>
                <a:spcPts val="0"/>
              </a:spcAft>
              <a:tabLst>
                <a:tab pos="2700020" algn="ctr"/>
                <a:tab pos="5400040" algn="r"/>
              </a:tabLst>
            </a:pPr>
            <a:r>
              <a:rPr lang="ja-JP"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t>島根県</a:t>
            </a:r>
            <a:r>
              <a:rPr lang="en-US"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t/>
            </a:r>
            <a:br>
              <a:rPr lang="en-US"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br>
            <a:r>
              <a:rPr lang="en-US"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t/>
            </a:r>
            <a:br>
              <a:rPr lang="en-US"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br>
            <a:r>
              <a:rPr lang="en-US"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t/>
            </a:r>
            <a:br>
              <a:rPr lang="en-US" sz="1200" kern="100" dirty="0">
                <a:effectLst/>
                <a:latin typeface="HGS創英ﾌﾟﾚｾﾞﾝｽEB" panose="02020800000000000000" pitchFamily="18" charset="-128"/>
                <a:ea typeface="HGS創英ﾌﾟﾚｾﾞﾝｽEB" panose="02020800000000000000" pitchFamily="18" charset="-128"/>
                <a:cs typeface="Times New Roman" panose="02020603050405020304" pitchFamily="18" charset="0"/>
              </a:rPr>
            </a:br>
            <a:r>
              <a:rPr lang="en-US" sz="1200" kern="100" dirty="0">
                <a:effectLst/>
                <a:latin typeface="ＭＳ 明朝" panose="02020609040205080304" pitchFamily="17" charset="-128"/>
                <a:ea typeface="HGS創英角ｺﾞｼｯｸUB" panose="020B0900000000000000" pitchFamily="50" charset="-128"/>
                <a:cs typeface="Times New Roman" panose="02020603050405020304" pitchFamily="18" charset="0"/>
              </a:rPr>
              <a:t/>
            </a:r>
            <a:br>
              <a:rPr lang="en-US" sz="1200" kern="100" dirty="0">
                <a:effectLst/>
                <a:latin typeface="ＭＳ 明朝" panose="02020609040205080304" pitchFamily="17" charset="-128"/>
                <a:ea typeface="HGS創英角ｺﾞｼｯｸUB" panose="020B0900000000000000" pitchFamily="50" charset="-128"/>
                <a:cs typeface="Times New Roman" panose="02020603050405020304" pitchFamily="18" charset="0"/>
              </a:rPr>
            </a:b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fontAlgn="base">
              <a:spcAft>
                <a:spcPts val="0"/>
              </a:spcAft>
              <a:tabLst>
                <a:tab pos="2700020" algn="ctr"/>
                <a:tab pos="5400040" algn="r"/>
              </a:tabLst>
            </a:pPr>
            <a:r>
              <a:rPr lang="en-US" sz="2200" kern="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9" name="テキスト ボックス 8"/>
          <p:cNvSpPr txBox="1"/>
          <p:nvPr/>
        </p:nvSpPr>
        <p:spPr>
          <a:xfrm>
            <a:off x="49426" y="309439"/>
            <a:ext cx="286967" cy="584775"/>
          </a:xfrm>
          <a:prstGeom prst="rect">
            <a:avLst/>
          </a:prstGeom>
          <a:solidFill>
            <a:schemeClr val="tx2">
              <a:lumMod val="20000"/>
              <a:lumOff val="80000"/>
            </a:schemeClr>
          </a:solidFill>
          <a:ln>
            <a:noFill/>
          </a:ln>
          <a:effectLst>
            <a:outerShdw blurRad="50800" dist="50800" dir="5400000" algn="ctr" rotWithShape="0">
              <a:schemeClr val="bg1">
                <a:lumMod val="75000"/>
              </a:schemeClr>
            </a:outerShdw>
          </a:effectLst>
        </p:spPr>
        <p:txBody>
          <a:bodyPr wrap="square">
            <a:spAutoFit/>
          </a:bodyPr>
          <a:lstStyle/>
          <a:p>
            <a:pPr>
              <a:defRPr/>
            </a:pPr>
            <a:endParaRPr lang="en-US" altLang="ja-JP" sz="800" b="1" dirty="0" smtClean="0">
              <a:ln>
                <a:solidFill>
                  <a:schemeClr val="bg1"/>
                </a:solidFill>
              </a:ln>
              <a:solidFill>
                <a:srgbClr val="0000CC"/>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a:p>
            <a:pPr>
              <a:defRPr/>
            </a:pPr>
            <a:endParaRPr lang="en-US" altLang="ja-JP" sz="800" b="1" dirty="0">
              <a:ln>
                <a:solidFill>
                  <a:schemeClr val="bg1"/>
                </a:solidFill>
              </a:ln>
              <a:solidFill>
                <a:srgbClr val="0000CC"/>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a:p>
            <a:pPr>
              <a:defRPr/>
            </a:pPr>
            <a:endParaRPr lang="en-US" altLang="ja-JP" sz="800" b="1" dirty="0" smtClean="0">
              <a:ln>
                <a:solidFill>
                  <a:schemeClr val="bg1"/>
                </a:solidFill>
              </a:ln>
              <a:solidFill>
                <a:srgbClr val="0000CC"/>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a:p>
            <a:pPr>
              <a:defRPr/>
            </a:pPr>
            <a:endParaRPr lang="en-US" altLang="ja-JP" sz="800" b="1" dirty="0" smtClean="0">
              <a:ln>
                <a:solidFill>
                  <a:schemeClr val="bg1"/>
                </a:solidFill>
              </a:ln>
              <a:solidFill>
                <a:srgbClr val="0000CC"/>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p:txBody>
      </p:sp>
      <p:sp>
        <p:nvSpPr>
          <p:cNvPr id="5" name="テキスト ボックス 4"/>
          <p:cNvSpPr txBox="1"/>
          <p:nvPr/>
        </p:nvSpPr>
        <p:spPr>
          <a:xfrm>
            <a:off x="-41189" y="309439"/>
            <a:ext cx="222422" cy="584775"/>
          </a:xfrm>
          <a:prstGeom prst="rect">
            <a:avLst/>
          </a:prstGeom>
          <a:solidFill>
            <a:schemeClr val="tx2">
              <a:lumMod val="75000"/>
            </a:schemeClr>
          </a:solidFill>
          <a:ln>
            <a:noFill/>
          </a:ln>
          <a:effectLst>
            <a:outerShdw blurRad="50800" dist="50800" dir="5400000" algn="ctr" rotWithShape="0">
              <a:schemeClr val="bg1">
                <a:lumMod val="75000"/>
              </a:schemeClr>
            </a:outerShdw>
          </a:effectLst>
        </p:spPr>
        <p:txBody>
          <a:bodyPr wrap="square">
            <a:spAutoFit/>
          </a:bodyPr>
          <a:lstStyle/>
          <a:p>
            <a:pPr>
              <a:defRPr/>
            </a:pPr>
            <a:endParaRPr lang="en-US" altLang="ja-JP" sz="800" b="1" dirty="0" smtClean="0">
              <a:ln>
                <a:solidFill>
                  <a:schemeClr val="bg1"/>
                </a:solidFill>
              </a:ln>
              <a:solidFill>
                <a:srgbClr val="00206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a:p>
            <a:pPr>
              <a:defRPr/>
            </a:pPr>
            <a:endParaRPr lang="en-US" altLang="ja-JP" sz="800" b="1" dirty="0">
              <a:ln>
                <a:solidFill>
                  <a:schemeClr val="bg1"/>
                </a:solidFill>
              </a:ln>
              <a:solidFill>
                <a:srgbClr val="00206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a:p>
            <a:pPr>
              <a:defRPr/>
            </a:pPr>
            <a:endParaRPr lang="en-US" altLang="ja-JP" sz="800" b="1" dirty="0" smtClean="0">
              <a:ln>
                <a:solidFill>
                  <a:schemeClr val="bg1"/>
                </a:solidFill>
              </a:ln>
              <a:solidFill>
                <a:srgbClr val="00206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a:p>
            <a:pPr>
              <a:defRPr/>
            </a:pPr>
            <a:endParaRPr lang="ja-JP" altLang="ja-JP" sz="800" b="1" dirty="0">
              <a:ln>
                <a:solidFill>
                  <a:schemeClr val="bg1"/>
                </a:solidFill>
              </a:ln>
              <a:solidFill>
                <a:srgbClr val="002060"/>
              </a:solidFill>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endParaRPr>
          </a:p>
        </p:txBody>
      </p:sp>
      <p:sp>
        <p:nvSpPr>
          <p:cNvPr id="6" name="テキスト ボックス 5"/>
          <p:cNvSpPr txBox="1"/>
          <p:nvPr/>
        </p:nvSpPr>
        <p:spPr>
          <a:xfrm>
            <a:off x="6252519" y="5884452"/>
            <a:ext cx="3056241" cy="900246"/>
          </a:xfrm>
          <a:prstGeom prst="rect">
            <a:avLst/>
          </a:prstGeom>
          <a:noFill/>
        </p:spPr>
        <p:txBody>
          <a:bodyPr wrap="square" rtlCol="0">
            <a:spAutoFit/>
          </a:bodyPr>
          <a:lstStyle/>
          <a:p>
            <a:r>
              <a:rPr lang="ja-JP" altLang="en-US" sz="1050" b="1" dirty="0" smtClean="0">
                <a:solidFill>
                  <a:schemeClr val="bg1"/>
                </a:solidFill>
                <a:latin typeface="ＭＳ 明朝" panose="02020609040205080304" pitchFamily="17" charset="-128"/>
                <a:ea typeface="ＭＳ 明朝" panose="02020609040205080304" pitchFamily="17" charset="-128"/>
              </a:rPr>
              <a:t> 「外ノ浦（とのうら）」は、江戸時代から</a:t>
            </a:r>
            <a:endParaRPr lang="en-US" altLang="ja-JP" sz="1050" b="1" dirty="0" smtClean="0">
              <a:solidFill>
                <a:schemeClr val="bg1"/>
              </a:solidFill>
              <a:latin typeface="ＭＳ 明朝" panose="02020609040205080304" pitchFamily="17" charset="-128"/>
              <a:ea typeface="ＭＳ 明朝" panose="02020609040205080304" pitchFamily="17" charset="-128"/>
            </a:endParaRPr>
          </a:p>
          <a:p>
            <a:r>
              <a:rPr lang="ja-JP" altLang="en-US" sz="1050" b="1" dirty="0" smtClean="0">
                <a:solidFill>
                  <a:schemeClr val="bg1"/>
                </a:solidFill>
                <a:latin typeface="ＭＳ 明朝" panose="02020609040205080304" pitchFamily="17" charset="-128"/>
                <a:ea typeface="ＭＳ 明朝" panose="02020609040205080304" pitchFamily="17" charset="-128"/>
              </a:rPr>
              <a:t>　明治</a:t>
            </a:r>
            <a:r>
              <a:rPr lang="ja-JP" altLang="en-US" sz="1050" b="1" dirty="0">
                <a:solidFill>
                  <a:schemeClr val="bg1"/>
                </a:solidFill>
                <a:latin typeface="ＭＳ 明朝" panose="02020609040205080304" pitchFamily="17" charset="-128"/>
                <a:ea typeface="ＭＳ 明朝" panose="02020609040205080304" pitchFamily="17" charset="-128"/>
              </a:rPr>
              <a:t>時代に</a:t>
            </a:r>
            <a:r>
              <a:rPr lang="ja-JP" altLang="en-US" sz="1050" b="1" dirty="0" smtClean="0">
                <a:solidFill>
                  <a:schemeClr val="bg1"/>
                </a:solidFill>
                <a:latin typeface="ＭＳ 明朝" panose="02020609040205080304" pitchFamily="17" charset="-128"/>
                <a:ea typeface="ＭＳ 明朝" panose="02020609040205080304" pitchFamily="17" charset="-128"/>
              </a:rPr>
              <a:t>かけて北前</a:t>
            </a:r>
            <a:r>
              <a:rPr lang="ja-JP" altLang="en-US" sz="1050" b="1" dirty="0">
                <a:solidFill>
                  <a:schemeClr val="bg1"/>
                </a:solidFill>
                <a:latin typeface="ＭＳ 明朝" panose="02020609040205080304" pitchFamily="17" charset="-128"/>
                <a:ea typeface="ＭＳ 明朝" panose="02020609040205080304" pitchFamily="17" charset="-128"/>
              </a:rPr>
              <a:t>船の寄港地と</a:t>
            </a:r>
            <a:r>
              <a:rPr lang="ja-JP" altLang="en-US" sz="1050" b="1" dirty="0" smtClean="0">
                <a:solidFill>
                  <a:schemeClr val="bg1"/>
                </a:solidFill>
                <a:latin typeface="ＭＳ 明朝" panose="02020609040205080304" pitchFamily="17" charset="-128"/>
                <a:ea typeface="ＭＳ 明朝" panose="02020609040205080304" pitchFamily="17" charset="-128"/>
              </a:rPr>
              <a:t>して</a:t>
            </a:r>
            <a:endParaRPr lang="en-US" altLang="ja-JP" sz="1050" b="1" dirty="0" smtClean="0">
              <a:solidFill>
                <a:schemeClr val="bg1"/>
              </a:solidFill>
              <a:latin typeface="ＭＳ 明朝" panose="02020609040205080304" pitchFamily="17" charset="-128"/>
              <a:ea typeface="ＭＳ 明朝" panose="02020609040205080304" pitchFamily="17" charset="-128"/>
            </a:endParaRPr>
          </a:p>
          <a:p>
            <a:r>
              <a:rPr lang="en-US" altLang="ja-JP" sz="1050" b="1" dirty="0">
                <a:solidFill>
                  <a:schemeClr val="bg1"/>
                </a:solidFill>
                <a:latin typeface="ＭＳ 明朝" panose="02020609040205080304" pitchFamily="17" charset="-128"/>
                <a:ea typeface="ＭＳ 明朝" panose="02020609040205080304" pitchFamily="17" charset="-128"/>
              </a:rPr>
              <a:t> </a:t>
            </a:r>
            <a:r>
              <a:rPr lang="en-US" altLang="ja-JP" sz="1050" b="1" dirty="0" smtClean="0">
                <a:solidFill>
                  <a:schemeClr val="bg1"/>
                </a:solidFill>
                <a:latin typeface="ＭＳ 明朝" panose="02020609040205080304" pitchFamily="17" charset="-128"/>
                <a:ea typeface="ＭＳ 明朝" panose="02020609040205080304" pitchFamily="17" charset="-128"/>
              </a:rPr>
              <a:t> </a:t>
            </a:r>
            <a:r>
              <a:rPr lang="ja-JP" altLang="en-US" sz="1050" b="1" dirty="0" smtClean="0">
                <a:solidFill>
                  <a:schemeClr val="bg1"/>
                </a:solidFill>
                <a:latin typeface="ＭＳ 明朝" panose="02020609040205080304" pitchFamily="17" charset="-128"/>
                <a:ea typeface="ＭＳ 明朝" panose="02020609040205080304" pitchFamily="17" charset="-128"/>
              </a:rPr>
              <a:t>栄えました。</a:t>
            </a:r>
            <a:endParaRPr lang="en-US" altLang="ja-JP" sz="1050" b="1" dirty="0" smtClean="0">
              <a:solidFill>
                <a:schemeClr val="bg1"/>
              </a:solidFill>
              <a:latin typeface="ＭＳ 明朝" panose="02020609040205080304" pitchFamily="17" charset="-128"/>
              <a:ea typeface="ＭＳ 明朝" panose="02020609040205080304" pitchFamily="17" charset="-128"/>
            </a:endParaRPr>
          </a:p>
          <a:p>
            <a:r>
              <a:rPr lang="ja-JP" altLang="en-US" sz="1050" b="1" dirty="0" smtClean="0">
                <a:solidFill>
                  <a:schemeClr val="bg1"/>
                </a:solidFill>
                <a:latin typeface="ＭＳ 明朝" panose="02020609040205080304" pitchFamily="17" charset="-128"/>
                <a:ea typeface="ＭＳ 明朝" panose="02020609040205080304" pitchFamily="17" charset="-128"/>
              </a:rPr>
              <a:t>  昔から変わらない町並みが、</a:t>
            </a:r>
            <a:r>
              <a:rPr lang="en-US" altLang="ja-JP" sz="1050" b="1" dirty="0" smtClean="0">
                <a:solidFill>
                  <a:schemeClr val="bg1"/>
                </a:solidFill>
                <a:latin typeface="ＭＳ 明朝" panose="02020609040205080304" pitchFamily="17" charset="-128"/>
                <a:ea typeface="ＭＳ 明朝" panose="02020609040205080304" pitchFamily="17" charset="-128"/>
              </a:rPr>
              <a:t>2018</a:t>
            </a:r>
            <a:r>
              <a:rPr lang="ja-JP" altLang="en-US" sz="1050" b="1" dirty="0">
                <a:solidFill>
                  <a:schemeClr val="bg1"/>
                </a:solidFill>
                <a:latin typeface="ＭＳ 明朝" panose="02020609040205080304" pitchFamily="17" charset="-128"/>
                <a:ea typeface="ＭＳ 明朝" panose="02020609040205080304" pitchFamily="17" charset="-128"/>
              </a:rPr>
              <a:t>年</a:t>
            </a:r>
            <a:r>
              <a:rPr lang="en-US" altLang="ja-JP" sz="1050" b="1" dirty="0">
                <a:solidFill>
                  <a:schemeClr val="bg1"/>
                </a:solidFill>
                <a:latin typeface="ＭＳ 明朝" panose="02020609040205080304" pitchFamily="17" charset="-128"/>
                <a:ea typeface="ＭＳ 明朝" panose="02020609040205080304" pitchFamily="17" charset="-128"/>
              </a:rPr>
              <a:t>5</a:t>
            </a:r>
            <a:r>
              <a:rPr lang="ja-JP" altLang="en-US" sz="1050" b="1" dirty="0" smtClean="0">
                <a:solidFill>
                  <a:schemeClr val="bg1"/>
                </a:solidFill>
                <a:latin typeface="ＭＳ 明朝" panose="02020609040205080304" pitchFamily="17" charset="-128"/>
                <a:ea typeface="ＭＳ 明朝" panose="02020609040205080304" pitchFamily="17" charset="-128"/>
              </a:rPr>
              <a:t>月、</a:t>
            </a:r>
            <a:endParaRPr lang="en-US" altLang="ja-JP" sz="1050" b="1" dirty="0" smtClean="0">
              <a:solidFill>
                <a:schemeClr val="bg1"/>
              </a:solidFill>
              <a:latin typeface="ＭＳ 明朝" panose="02020609040205080304" pitchFamily="17" charset="-128"/>
              <a:ea typeface="ＭＳ 明朝" panose="02020609040205080304" pitchFamily="17" charset="-128"/>
            </a:endParaRPr>
          </a:p>
          <a:p>
            <a:r>
              <a:rPr lang="ja-JP" altLang="en-US" sz="1050" b="1" dirty="0" smtClean="0">
                <a:solidFill>
                  <a:schemeClr val="bg1"/>
                </a:solidFill>
                <a:latin typeface="ＭＳ 明朝" panose="02020609040205080304" pitchFamily="17" charset="-128"/>
                <a:ea typeface="ＭＳ 明朝" panose="02020609040205080304" pitchFamily="17" charset="-128"/>
              </a:rPr>
              <a:t>　日本</a:t>
            </a:r>
            <a:r>
              <a:rPr lang="ja-JP" altLang="en-US" sz="1050" b="1" dirty="0">
                <a:solidFill>
                  <a:schemeClr val="bg1"/>
                </a:solidFill>
                <a:latin typeface="ＭＳ 明朝" panose="02020609040205080304" pitchFamily="17" charset="-128"/>
                <a:ea typeface="ＭＳ 明朝" panose="02020609040205080304" pitchFamily="17" charset="-128"/>
              </a:rPr>
              <a:t>遺産</a:t>
            </a:r>
            <a:r>
              <a:rPr lang="ja-JP" altLang="en-US" sz="1050" b="1" dirty="0" smtClean="0">
                <a:solidFill>
                  <a:schemeClr val="bg1"/>
                </a:solidFill>
                <a:latin typeface="ＭＳ 明朝" panose="02020609040205080304" pitchFamily="17" charset="-128"/>
                <a:ea typeface="ＭＳ 明朝" panose="02020609040205080304" pitchFamily="17" charset="-128"/>
              </a:rPr>
              <a:t>に認定されました。</a:t>
            </a:r>
            <a:endParaRPr lang="en-US" altLang="ja-JP" sz="1050" b="1" dirty="0" smtClean="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1250862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238898" y="917206"/>
            <a:ext cx="4582155" cy="1077948"/>
          </a:xfrm>
          <a:ln>
            <a:noFill/>
          </a:ln>
        </p:spPr>
        <p:txBody>
          <a:bodyPr>
            <a:noAutofit/>
          </a:bodyPr>
          <a:lstStyle/>
          <a:p>
            <a:pPr eaLnBrk="1" hangingPunct="1">
              <a:buFont typeface="Wingdings 2" pitchFamily="18" charset="2"/>
              <a:buNone/>
            </a:pPr>
            <a:r>
              <a:rPr lang="ja-JP" altLang="ja-JP" sz="1400" dirty="0" smtClean="0"/>
              <a:t>　</a:t>
            </a:r>
            <a:r>
              <a:rPr lang="ja-JP" altLang="en-US" sz="1400" b="1" dirty="0" smtClean="0">
                <a:latin typeface="ＭＳ 明朝" panose="02020609040205080304" pitchFamily="17" charset="-128"/>
                <a:ea typeface="ＭＳ 明朝" panose="02020609040205080304" pitchFamily="17" charset="-128"/>
              </a:rPr>
              <a:t>移住希望者に空き家バンクの活用や、市営住宅</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などの紹介を行っています。また、空き家バンクに</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入居される場合は、</a:t>
            </a:r>
            <a:r>
              <a:rPr lang="ja-JP" altLang="en-US" sz="1400" b="1" dirty="0" smtClean="0">
                <a:solidFill>
                  <a:srgbClr val="0000CC"/>
                </a:solidFill>
                <a:latin typeface="ＭＳ 明朝" panose="02020609040205080304" pitchFamily="17" charset="-128"/>
                <a:ea typeface="ＭＳ 明朝" panose="02020609040205080304" pitchFamily="17" charset="-128"/>
              </a:rPr>
              <a:t>最大</a:t>
            </a:r>
            <a:r>
              <a:rPr lang="en-US" altLang="ja-JP" sz="1400" b="1" dirty="0" smtClean="0">
                <a:solidFill>
                  <a:srgbClr val="0000CC"/>
                </a:solidFill>
                <a:latin typeface="ＭＳ 明朝" panose="02020609040205080304" pitchFamily="17" charset="-128"/>
                <a:ea typeface="ＭＳ 明朝" panose="02020609040205080304" pitchFamily="17" charset="-128"/>
              </a:rPr>
              <a:t>100</a:t>
            </a:r>
            <a:r>
              <a:rPr lang="ja-JP" altLang="en-US" sz="1400" b="1" dirty="0" smtClean="0">
                <a:solidFill>
                  <a:srgbClr val="0000CC"/>
                </a:solidFill>
                <a:latin typeface="ＭＳ 明朝" panose="02020609040205080304" pitchFamily="17" charset="-128"/>
                <a:ea typeface="ＭＳ 明朝" panose="02020609040205080304" pitchFamily="17" charset="-128"/>
              </a:rPr>
              <a:t>万円</a:t>
            </a:r>
            <a:r>
              <a:rPr lang="ja-JP" altLang="en-US" sz="1400" b="1" dirty="0" smtClean="0">
                <a:latin typeface="ＭＳ 明朝" panose="02020609040205080304" pitchFamily="17" charset="-128"/>
                <a:ea typeface="ＭＳ 明朝" panose="02020609040205080304" pitchFamily="17" charset="-128"/>
              </a:rPr>
              <a:t>の</a:t>
            </a:r>
            <a:r>
              <a:rPr lang="ja-JP" altLang="en-US" sz="1400" b="1" dirty="0" smtClean="0">
                <a:solidFill>
                  <a:srgbClr val="0000CC"/>
                </a:solidFill>
                <a:latin typeface="ＭＳ 明朝" panose="02020609040205080304" pitchFamily="17" charset="-128"/>
                <a:ea typeface="ＭＳ 明朝" panose="02020609040205080304" pitchFamily="17" charset="-128"/>
              </a:rPr>
              <a:t>空き家改修補助</a:t>
            </a:r>
            <a:r>
              <a:rPr lang="ja-JP" altLang="en-US" sz="1400" b="1" dirty="0" smtClean="0">
                <a:latin typeface="ＭＳ 明朝" panose="02020609040205080304" pitchFamily="17" charset="-128"/>
                <a:ea typeface="ＭＳ 明朝" panose="02020609040205080304" pitchFamily="17" charset="-128"/>
              </a:rPr>
              <a:t>な</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どの支援を行っています。</a:t>
            </a:r>
          </a:p>
        </p:txBody>
      </p:sp>
      <p:sp>
        <p:nvSpPr>
          <p:cNvPr id="6" name="コンテンツ プレースホルダ 2"/>
          <p:cNvSpPr txBox="1">
            <a:spLocks/>
          </p:cNvSpPr>
          <p:nvPr/>
        </p:nvSpPr>
        <p:spPr>
          <a:xfrm>
            <a:off x="323850" y="4868863"/>
            <a:ext cx="4191000" cy="1325562"/>
          </a:xfrm>
          <a:prstGeom prst="rect">
            <a:avLst/>
          </a:prstGeom>
        </p:spPr>
        <p:txBody>
          <a:bodyPr>
            <a:normAutofit/>
          </a:bodyPr>
          <a:lstStyle/>
          <a:p>
            <a:pPr marL="342900" indent="-342900" fontAlgn="auto">
              <a:spcBef>
                <a:spcPct val="20000"/>
              </a:spcBef>
              <a:spcAft>
                <a:spcPts val="0"/>
              </a:spcAft>
              <a:buClr>
                <a:schemeClr val="accent1"/>
              </a:buClr>
              <a:buSzPct val="70000"/>
              <a:buFont typeface="Wingdings 2"/>
              <a:buChar char=""/>
              <a:defRPr/>
            </a:pPr>
            <a:endParaRPr lang="ja-JP" altLang="en-US" sz="2800" dirty="0">
              <a:solidFill>
                <a:schemeClr val="tx2"/>
              </a:solidFill>
              <a:latin typeface="+mn-lt"/>
              <a:ea typeface="+mn-ea"/>
            </a:endParaRPr>
          </a:p>
        </p:txBody>
      </p:sp>
      <p:sp>
        <p:nvSpPr>
          <p:cNvPr id="38" name="テキスト ボックス 37"/>
          <p:cNvSpPr txBox="1"/>
          <p:nvPr/>
        </p:nvSpPr>
        <p:spPr>
          <a:xfrm>
            <a:off x="739153" y="4893693"/>
            <a:ext cx="1433385" cy="307777"/>
          </a:xfrm>
          <a:prstGeom prst="rect">
            <a:avLst/>
          </a:prstGeom>
          <a:noFill/>
        </p:spPr>
        <p:txBody>
          <a:bodyPr wrap="square" rtlCol="0">
            <a:spAutoFit/>
          </a:bodyPr>
          <a:lstStyle/>
          <a:p>
            <a:pPr algn="ctr"/>
            <a:r>
              <a:rPr lang="en-US" altLang="ja-JP" sz="1400" dirty="0" smtClean="0">
                <a:solidFill>
                  <a:srgbClr val="000066"/>
                </a:solidFill>
                <a:latin typeface="HGS明朝B" panose="02020800000000000000" pitchFamily="18" charset="-128"/>
                <a:ea typeface="HGS明朝B" panose="02020800000000000000" pitchFamily="18" charset="-128"/>
              </a:rPr>
              <a:t>〔</a:t>
            </a:r>
            <a:r>
              <a:rPr lang="ja-JP" altLang="en-US" sz="1400" dirty="0" smtClean="0">
                <a:solidFill>
                  <a:srgbClr val="000066"/>
                </a:solidFill>
                <a:latin typeface="HGS明朝B" panose="02020800000000000000" pitchFamily="18" charset="-128"/>
                <a:ea typeface="HGS明朝B" panose="02020800000000000000" pitchFamily="18" charset="-128"/>
              </a:rPr>
              <a:t>市営住宅</a:t>
            </a:r>
            <a:r>
              <a:rPr lang="en-US" altLang="ja-JP" sz="1400" dirty="0" smtClean="0">
                <a:solidFill>
                  <a:srgbClr val="000066"/>
                </a:solidFill>
                <a:latin typeface="HGS明朝B" panose="02020800000000000000" pitchFamily="18" charset="-128"/>
                <a:ea typeface="HGS明朝B" panose="02020800000000000000" pitchFamily="18" charset="-128"/>
              </a:rPr>
              <a:t>〕</a:t>
            </a:r>
            <a:endParaRPr kumimoji="1" lang="en-US" altLang="ja-JP" sz="1400" dirty="0" smtClean="0">
              <a:solidFill>
                <a:srgbClr val="000066"/>
              </a:solidFill>
              <a:latin typeface="HGS明朝B" panose="02020800000000000000" pitchFamily="18" charset="-128"/>
              <a:ea typeface="HGS明朝B" panose="02020800000000000000" pitchFamily="18" charset="-128"/>
            </a:endParaRPr>
          </a:p>
        </p:txBody>
      </p:sp>
      <p:sp>
        <p:nvSpPr>
          <p:cNvPr id="40" name="テキスト ボックス 39"/>
          <p:cNvSpPr txBox="1"/>
          <p:nvPr/>
        </p:nvSpPr>
        <p:spPr>
          <a:xfrm>
            <a:off x="3235431" y="4910169"/>
            <a:ext cx="1627705" cy="307777"/>
          </a:xfrm>
          <a:prstGeom prst="rect">
            <a:avLst/>
          </a:prstGeom>
          <a:noFill/>
        </p:spPr>
        <p:txBody>
          <a:bodyPr wrap="square" rtlCol="0">
            <a:spAutoFit/>
          </a:bodyPr>
          <a:lstStyle/>
          <a:p>
            <a:pPr algn="ctr"/>
            <a:r>
              <a:rPr kumimoji="1" lang="en-US" altLang="ja-JP" sz="1400" dirty="0" smtClean="0">
                <a:solidFill>
                  <a:srgbClr val="000066"/>
                </a:solidFill>
                <a:latin typeface="HGS明朝B" panose="02020800000000000000" pitchFamily="18" charset="-128"/>
                <a:ea typeface="HGS明朝B" panose="02020800000000000000" pitchFamily="18" charset="-128"/>
              </a:rPr>
              <a:t>〔</a:t>
            </a:r>
            <a:r>
              <a:rPr kumimoji="1" lang="ja-JP" altLang="en-US" sz="1400" dirty="0" smtClean="0">
                <a:solidFill>
                  <a:srgbClr val="000066"/>
                </a:solidFill>
                <a:latin typeface="HGS明朝B" panose="02020800000000000000" pitchFamily="18" charset="-128"/>
                <a:ea typeface="HGS明朝B" panose="02020800000000000000" pitchFamily="18" charset="-128"/>
              </a:rPr>
              <a:t>雇用促進住宅</a:t>
            </a:r>
            <a:r>
              <a:rPr kumimoji="1" lang="en-US" altLang="ja-JP" sz="1400" dirty="0" smtClean="0">
                <a:solidFill>
                  <a:srgbClr val="000066"/>
                </a:solidFill>
                <a:latin typeface="HGS明朝B" panose="02020800000000000000" pitchFamily="18" charset="-128"/>
                <a:ea typeface="HGS明朝B" panose="02020800000000000000" pitchFamily="18" charset="-128"/>
              </a:rPr>
              <a:t>〕</a:t>
            </a:r>
          </a:p>
        </p:txBody>
      </p:sp>
      <p:sp>
        <p:nvSpPr>
          <p:cNvPr id="42" name="テキスト ボックス 41"/>
          <p:cNvSpPr txBox="1"/>
          <p:nvPr/>
        </p:nvSpPr>
        <p:spPr>
          <a:xfrm>
            <a:off x="5812991" y="4910169"/>
            <a:ext cx="1619573" cy="307777"/>
          </a:xfrm>
          <a:prstGeom prst="rect">
            <a:avLst/>
          </a:prstGeom>
          <a:noFill/>
        </p:spPr>
        <p:txBody>
          <a:bodyPr wrap="square" rtlCol="0">
            <a:spAutoFit/>
          </a:bodyPr>
          <a:lstStyle/>
          <a:p>
            <a:pPr algn="ctr"/>
            <a:r>
              <a:rPr kumimoji="1" lang="en-US" altLang="ja-JP" sz="1400" dirty="0" smtClean="0">
                <a:solidFill>
                  <a:srgbClr val="000066"/>
                </a:solidFill>
                <a:latin typeface="HGS明朝B" panose="02020800000000000000" pitchFamily="18" charset="-128"/>
                <a:ea typeface="HGS明朝B" panose="02020800000000000000" pitchFamily="18" charset="-128"/>
              </a:rPr>
              <a:t>〔</a:t>
            </a:r>
            <a:r>
              <a:rPr kumimoji="1" lang="ja-JP" altLang="en-US" sz="1400" dirty="0" smtClean="0">
                <a:solidFill>
                  <a:srgbClr val="000066"/>
                </a:solidFill>
                <a:latin typeface="HGS明朝B" panose="02020800000000000000" pitchFamily="18" charset="-128"/>
                <a:ea typeface="HGS明朝B" panose="02020800000000000000" pitchFamily="18" charset="-128"/>
              </a:rPr>
              <a:t>民間アパート</a:t>
            </a:r>
            <a:r>
              <a:rPr kumimoji="1" lang="en-US" altLang="ja-JP" sz="1400" dirty="0" smtClean="0">
                <a:solidFill>
                  <a:srgbClr val="000066"/>
                </a:solidFill>
                <a:latin typeface="HGS明朝B" panose="02020800000000000000" pitchFamily="18" charset="-128"/>
                <a:ea typeface="HGS明朝B" panose="02020800000000000000" pitchFamily="18" charset="-128"/>
              </a:rPr>
              <a:t>〕</a:t>
            </a:r>
          </a:p>
        </p:txBody>
      </p:sp>
      <p:sp>
        <p:nvSpPr>
          <p:cNvPr id="43" name="コンテンツ プレースホルダ 2"/>
          <p:cNvSpPr>
            <a:spLocks noGrp="1"/>
          </p:cNvSpPr>
          <p:nvPr>
            <p:ph sz="half" idx="1"/>
          </p:nvPr>
        </p:nvSpPr>
        <p:spPr>
          <a:xfrm>
            <a:off x="238898" y="2273293"/>
            <a:ext cx="4676518" cy="2270933"/>
          </a:xfrm>
          <a:ln>
            <a:noFill/>
          </a:ln>
        </p:spPr>
        <p:txBody>
          <a:bodyPr>
            <a:normAutofit/>
          </a:bodyPr>
          <a:lstStyle/>
          <a:p>
            <a:pPr eaLnBrk="1" hangingPunct="1">
              <a:buFont typeface="Wingdings 2" pitchFamily="18" charset="2"/>
              <a:buNone/>
            </a:pPr>
            <a:r>
              <a:rPr lang="ja-JP" altLang="en-US" sz="2000" dirty="0" smtClean="0">
                <a:solidFill>
                  <a:srgbClr val="000066"/>
                </a:solidFill>
                <a:latin typeface="HGS明朝B" panose="02020800000000000000" pitchFamily="18" charset="-128"/>
                <a:ea typeface="HGS明朝B" panose="02020800000000000000" pitchFamily="18" charset="-128"/>
              </a:rPr>
              <a:t>空き家バンク制度</a:t>
            </a:r>
            <a:endParaRPr lang="en-US" altLang="ja-JP" sz="2000" dirty="0" smtClean="0">
              <a:solidFill>
                <a:srgbClr val="000066"/>
              </a:solidFill>
              <a:latin typeface="HGS明朝B" panose="02020800000000000000" pitchFamily="18" charset="-128"/>
              <a:ea typeface="HGS明朝B" panose="02020800000000000000" pitchFamily="18" charset="-128"/>
            </a:endParaRPr>
          </a:p>
          <a:p>
            <a:pPr eaLnBrk="1" hangingPunct="1">
              <a:buFont typeface="Wingdings 2" pitchFamily="18" charset="2"/>
              <a:buNone/>
            </a:pPr>
            <a:r>
              <a:rPr lang="ja-JP" altLang="en-US" sz="1400" dirty="0" smtClean="0"/>
              <a:t>　</a:t>
            </a:r>
            <a:r>
              <a:rPr lang="ja-JP" altLang="en-US" sz="1400" b="1" dirty="0" smtClean="0">
                <a:latin typeface="ＭＳ 明朝" panose="02020609040205080304" pitchFamily="17" charset="-128"/>
                <a:ea typeface="ＭＳ 明朝" panose="02020609040205080304" pitchFamily="17" charset="-128"/>
              </a:rPr>
              <a:t>市にある空き家を登録してもらい、ＨＰ等で紹介を</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行う制度です。</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　賃貸・売買ともに多くの登録物件がありますので、</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海の近く、山あいに住みたいなど</a:t>
            </a:r>
            <a:r>
              <a:rPr lang="ja-JP" altLang="en-US" sz="1400" b="1" dirty="0">
                <a:latin typeface="ＭＳ 明朝" panose="02020609040205080304" pitchFamily="17" charset="-128"/>
                <a:ea typeface="ＭＳ 明朝" panose="02020609040205080304" pitchFamily="17" charset="-128"/>
              </a:rPr>
              <a:t>、</a:t>
            </a:r>
            <a:r>
              <a:rPr lang="ja-JP" altLang="en-US" sz="1400" b="1" dirty="0" smtClean="0">
                <a:latin typeface="ＭＳ 明朝" panose="02020609040205080304" pitchFamily="17" charset="-128"/>
                <a:ea typeface="ＭＳ 明朝" panose="02020609040205080304" pitchFamily="17" charset="-128"/>
              </a:rPr>
              <a:t>住環境の相談が</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smtClean="0">
                <a:latin typeface="ＭＳ 明朝" panose="02020609040205080304" pitchFamily="17" charset="-128"/>
                <a:ea typeface="ＭＳ 明朝" panose="02020609040205080304" pitchFamily="17" charset="-128"/>
              </a:rPr>
              <a:t>できます。</a:t>
            </a:r>
            <a:endParaRPr lang="en-US" altLang="ja-JP" sz="1400" b="1" dirty="0" smtClean="0"/>
          </a:p>
          <a:p>
            <a:pPr eaLnBrk="1" hangingPunct="1">
              <a:buFont typeface="Wingdings 2" pitchFamily="18" charset="2"/>
              <a:buNone/>
            </a:pPr>
            <a:r>
              <a:rPr lang="ja-JP" altLang="en-US" sz="1200" dirty="0" smtClean="0">
                <a:solidFill>
                  <a:srgbClr val="0000CC"/>
                </a:solidFill>
                <a:latin typeface="ＭＳ 明朝" panose="02020609040205080304" pitchFamily="17" charset="-128"/>
                <a:ea typeface="ＭＳ 明朝" panose="02020609040205080304" pitchFamily="17" charset="-128"/>
              </a:rPr>
              <a:t> </a:t>
            </a:r>
            <a:r>
              <a:rPr lang="en-US" altLang="ja-JP" sz="1200" b="1" dirty="0" smtClean="0">
                <a:latin typeface="ＭＳ 明朝" panose="02020609040205080304" pitchFamily="17" charset="-128"/>
                <a:ea typeface="ＭＳ 明朝" panose="02020609040205080304" pitchFamily="17" charset="-128"/>
              </a:rPr>
              <a:t>※</a:t>
            </a:r>
            <a:r>
              <a:rPr lang="ja-JP" altLang="en-US" sz="1200" b="1" dirty="0" smtClean="0">
                <a:latin typeface="ＭＳ 明朝" panose="02020609040205080304" pitchFamily="17" charset="-128"/>
                <a:ea typeface="ＭＳ 明朝" panose="02020609040205080304" pitchFamily="17" charset="-128"/>
              </a:rPr>
              <a:t>空き家バンクご紹介物件数：</a:t>
            </a:r>
            <a:r>
              <a:rPr lang="en-US" altLang="ja-JP" sz="1200" b="1" dirty="0" smtClean="0">
                <a:latin typeface="ＭＳ 明朝" panose="02020609040205080304" pitchFamily="17" charset="-128"/>
                <a:ea typeface="ＭＳ 明朝" panose="02020609040205080304" pitchFamily="17" charset="-128"/>
              </a:rPr>
              <a:t>66</a:t>
            </a:r>
            <a:r>
              <a:rPr lang="ja-JP" altLang="en-US" sz="1200" b="1" dirty="0" smtClean="0">
                <a:latin typeface="ＭＳ 明朝" panose="02020609040205080304" pitchFamily="17" charset="-128"/>
                <a:ea typeface="ＭＳ 明朝" panose="02020609040205080304" pitchFamily="17" charset="-128"/>
              </a:rPr>
              <a:t>件（</a:t>
            </a:r>
            <a:r>
              <a:rPr lang="en-US" altLang="ja-JP" sz="1200" b="1" dirty="0" smtClean="0">
                <a:latin typeface="ＭＳ 明朝" panose="02020609040205080304" pitchFamily="17" charset="-128"/>
                <a:ea typeface="ＭＳ 明朝" panose="02020609040205080304" pitchFamily="17" charset="-128"/>
              </a:rPr>
              <a:t>R5.3.31</a:t>
            </a:r>
            <a:r>
              <a:rPr lang="ja-JP" altLang="en-US" sz="1200" b="1" dirty="0" smtClean="0">
                <a:latin typeface="ＭＳ 明朝" panose="02020609040205080304" pitchFamily="17" charset="-128"/>
                <a:ea typeface="ＭＳ 明朝" panose="02020609040205080304" pitchFamily="17" charset="-128"/>
              </a:rPr>
              <a:t>現在）</a:t>
            </a:r>
            <a:endParaRPr lang="en-US" altLang="ja-JP" sz="12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300" b="1" dirty="0" smtClean="0"/>
              <a:t>　</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525" y="1007206"/>
            <a:ext cx="4353803" cy="326402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17" y="5218373"/>
            <a:ext cx="2307256" cy="155355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549" y="5218373"/>
            <a:ext cx="2201468" cy="1558344"/>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t="5739"/>
          <a:stretch/>
        </p:blipFill>
        <p:spPr>
          <a:xfrm>
            <a:off x="5527402" y="5218162"/>
            <a:ext cx="2190751" cy="1548761"/>
          </a:xfrm>
          <a:prstGeom prst="rect">
            <a:avLst/>
          </a:prstGeom>
        </p:spPr>
      </p:pic>
      <p:sp>
        <p:nvSpPr>
          <p:cNvPr id="20" name="コンテンツ プレースホルダ 2"/>
          <p:cNvSpPr>
            <a:spLocks noGrp="1"/>
          </p:cNvSpPr>
          <p:nvPr>
            <p:ph sz="half" idx="1"/>
          </p:nvPr>
        </p:nvSpPr>
        <p:spPr>
          <a:xfrm>
            <a:off x="5766492" y="4362065"/>
            <a:ext cx="3254569" cy="566923"/>
          </a:xfrm>
          <a:ln>
            <a:noFill/>
          </a:ln>
        </p:spPr>
        <p:txBody>
          <a:bodyPr>
            <a:noAutofit/>
          </a:bodyPr>
          <a:lstStyle/>
          <a:p>
            <a:pPr eaLnBrk="1" hangingPunct="1">
              <a:buFont typeface="Wingdings 2" pitchFamily="18" charset="2"/>
              <a:buNone/>
            </a:pPr>
            <a:r>
              <a:rPr lang="ja-JP" altLang="en-US" sz="1200" dirty="0" smtClean="0">
                <a:solidFill>
                  <a:srgbClr val="000066"/>
                </a:solidFill>
                <a:latin typeface="HGS明朝B" panose="02020800000000000000" pitchFamily="18" charset="-128"/>
                <a:ea typeface="HGS明朝B" panose="02020800000000000000" pitchFamily="18" charset="-128"/>
              </a:rPr>
              <a:t>浜田市空き家バンク</a:t>
            </a:r>
            <a:endParaRPr lang="en-US" altLang="ja-JP" sz="1200" dirty="0" smtClean="0">
              <a:solidFill>
                <a:srgbClr val="000066"/>
              </a:solidFill>
              <a:latin typeface="HGS明朝B" panose="02020800000000000000" pitchFamily="18" charset="-128"/>
              <a:ea typeface="HGS明朝B" panose="02020800000000000000" pitchFamily="18" charset="-128"/>
            </a:endParaRPr>
          </a:p>
          <a:p>
            <a:pPr>
              <a:buNone/>
            </a:pPr>
            <a:r>
              <a:rPr lang="en-US" altLang="ja-JP" sz="1200" dirty="0">
                <a:solidFill>
                  <a:srgbClr val="000066"/>
                </a:solidFill>
                <a:latin typeface="HGS明朝B" panose="02020800000000000000" pitchFamily="18" charset="-128"/>
                <a:ea typeface="HGS明朝B" panose="02020800000000000000" pitchFamily="18" charset="-128"/>
              </a:rPr>
              <a:t>http://www. </a:t>
            </a:r>
            <a:r>
              <a:rPr lang="en-US" altLang="ja-JP" sz="1200" dirty="0" smtClean="0">
                <a:solidFill>
                  <a:srgbClr val="000066"/>
                </a:solidFill>
                <a:latin typeface="HGS明朝B" panose="02020800000000000000" pitchFamily="18" charset="-128"/>
                <a:ea typeface="HGS明朝B" panose="02020800000000000000" pitchFamily="18" charset="-128"/>
              </a:rPr>
              <a:t>akiya-hamada.com</a:t>
            </a:r>
          </a:p>
          <a:p>
            <a:pPr eaLnBrk="1" hangingPunct="1">
              <a:buFont typeface="Wingdings 2" pitchFamily="18" charset="2"/>
              <a:buNone/>
            </a:pPr>
            <a:r>
              <a:rPr lang="ja-JP" altLang="en-US" sz="1200" dirty="0" smtClean="0"/>
              <a:t>　　</a:t>
            </a:r>
          </a:p>
        </p:txBody>
      </p:sp>
      <p:grpSp>
        <p:nvGrpSpPr>
          <p:cNvPr id="9" name="グループ化 8"/>
          <p:cNvGrpSpPr/>
          <p:nvPr/>
        </p:nvGrpSpPr>
        <p:grpSpPr>
          <a:xfrm>
            <a:off x="362463" y="220256"/>
            <a:ext cx="3451657" cy="535787"/>
            <a:chOff x="362463" y="220256"/>
            <a:chExt cx="3451657" cy="535787"/>
          </a:xfrm>
        </p:grpSpPr>
        <p:sp>
          <p:nvSpPr>
            <p:cNvPr id="16" name="正方形/長方形 15"/>
            <p:cNvSpPr/>
            <p:nvPr/>
          </p:nvSpPr>
          <p:spPr>
            <a:xfrm>
              <a:off x="410456" y="232823"/>
              <a:ext cx="3403664"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600" b="1" dirty="0" smtClean="0">
                  <a:ln>
                    <a:solidFill>
                      <a:schemeClr val="bg1"/>
                    </a:solidFill>
                  </a:ln>
                  <a:solidFill>
                    <a:srgbClr val="002060"/>
                  </a:solidFill>
                  <a:latin typeface="HGS明朝B" panose="02020800000000000000" pitchFamily="18" charset="-128"/>
                  <a:ea typeface="HGS明朝B" panose="02020800000000000000" pitchFamily="18" charset="-128"/>
                </a:rPr>
                <a:t> </a:t>
              </a:r>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浜田市の住まい</a:t>
              </a:r>
              <a:endParaRPr lang="ja-JP" altLang="en-US" sz="28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22" name="テキスト ボックス 21"/>
            <p:cNvSpPr txBox="1"/>
            <p:nvPr/>
          </p:nvSpPr>
          <p:spPr>
            <a:xfrm>
              <a:off x="362463" y="220256"/>
              <a:ext cx="144556" cy="535787"/>
            </a:xfrm>
            <a:prstGeom prst="rect">
              <a:avLst/>
            </a:prstGeom>
            <a:solidFill>
              <a:schemeClr val="tx2">
                <a:lumMod val="75000"/>
              </a:schemeClr>
            </a:solidFill>
          </p:spPr>
          <p:txBody>
            <a:bodyPr wrap="square" rtlCol="0">
              <a:spAutoFit/>
            </a:bodyPr>
            <a:lstStyle/>
            <a:p>
              <a:endParaRPr kumimoji="1" lang="ja-JP" altLang="en-US" dirty="0"/>
            </a:p>
          </p:txBody>
        </p:sp>
      </p:grpSp>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5539" y="4335986"/>
            <a:ext cx="706662" cy="706662"/>
          </a:xfrm>
          <a:prstGeom prst="rect">
            <a:avLst/>
          </a:prstGeom>
        </p:spPr>
      </p:pic>
    </p:spTree>
    <p:extLst>
      <p:ext uri="{BB962C8B-B14F-4D97-AF65-F5344CB8AC3E}">
        <p14:creationId xmlns:p14="http://schemas.microsoft.com/office/powerpoint/2010/main" val="16530832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4478829" y="816136"/>
            <a:ext cx="4775360" cy="4632639"/>
            <a:chOff x="4205637" y="2554609"/>
            <a:chExt cx="4206459" cy="4064434"/>
          </a:xfrm>
        </p:grpSpPr>
        <p:pic>
          <p:nvPicPr>
            <p:cNvPr id="20" name="図 19" descr="C:\Documents and Settings\800169\Local Settings\Temp\Temporary Internet Files\Content.IE5\AB5EG26Y\MC900424798[1].wmf"/>
            <p:cNvPicPr/>
            <p:nvPr/>
          </p:nvPicPr>
          <p:blipFill>
            <a:blip r:embed="rId2" cstate="email">
              <a:extLst>
                <a:ext uri="{28A0092B-C50C-407E-A947-70E740481C1C}">
                  <a14:useLocalDpi xmlns:a14="http://schemas.microsoft.com/office/drawing/2010/main" val="0"/>
                </a:ext>
              </a:extLst>
            </a:blip>
            <a:srcRect/>
            <a:stretch>
              <a:fillRect/>
            </a:stretch>
          </p:blipFill>
          <p:spPr bwMode="auto">
            <a:xfrm rot="441945">
              <a:off x="4205637" y="2554609"/>
              <a:ext cx="4206459" cy="4064434"/>
            </a:xfrm>
            <a:prstGeom prst="rect">
              <a:avLst/>
            </a:prstGeom>
            <a:noFill/>
            <a:ln>
              <a:noFill/>
            </a:ln>
          </p:spPr>
        </p:pic>
        <p:sp>
          <p:nvSpPr>
            <p:cNvPr id="22" name="テキスト ボックス 23"/>
            <p:cNvSpPr txBox="1">
              <a:spLocks noChangeArrowheads="1"/>
            </p:cNvSpPr>
            <p:nvPr/>
          </p:nvSpPr>
          <p:spPr bwMode="auto">
            <a:xfrm>
              <a:off x="4739588" y="3585786"/>
              <a:ext cx="3402012" cy="2712449"/>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endParaRPr kumimoji="1" lang="ja-JP" altLang="en-US" sz="1400" b="1" i="0" u="none" strike="noStrike" cap="none" normalizeH="0" baseline="0" dirty="0" smtClean="0">
                <a:ln>
                  <a:noFill/>
                </a:ln>
                <a:solidFill>
                  <a:schemeClr val="tx1"/>
                </a:solidFill>
                <a:effectLst/>
                <a:latin typeface="HGP創英角ｺﾞｼｯｸUB" pitchFamily="50" charset="-128"/>
                <a:ea typeface="HGP創英角ｺﾞｼｯｸUB" pitchFamily="50" charset="-128"/>
                <a:cs typeface="ＭＳ Ｐゴシック" pitchFamily="50" charset="-128"/>
              </a:endParaRPr>
            </a:p>
          </p:txBody>
        </p:sp>
      </p:grpSp>
      <p:sp>
        <p:nvSpPr>
          <p:cNvPr id="6" name="コンテンツ プレースホルダ 2"/>
          <p:cNvSpPr txBox="1">
            <a:spLocks/>
          </p:cNvSpPr>
          <p:nvPr/>
        </p:nvSpPr>
        <p:spPr>
          <a:xfrm>
            <a:off x="323850" y="4868863"/>
            <a:ext cx="4191000" cy="1325562"/>
          </a:xfrm>
          <a:prstGeom prst="rect">
            <a:avLst/>
          </a:prstGeom>
        </p:spPr>
        <p:txBody>
          <a:bodyPr>
            <a:normAutofit/>
          </a:bodyPr>
          <a:lstStyle/>
          <a:p>
            <a:pPr marL="342900" indent="-342900" fontAlgn="auto">
              <a:spcBef>
                <a:spcPct val="20000"/>
              </a:spcBef>
              <a:spcAft>
                <a:spcPts val="0"/>
              </a:spcAft>
              <a:buClr>
                <a:schemeClr val="accent1"/>
              </a:buClr>
              <a:buSzPct val="70000"/>
              <a:buFont typeface="Wingdings 2"/>
              <a:buChar char=""/>
              <a:defRPr/>
            </a:pPr>
            <a:endParaRPr lang="ja-JP" altLang="en-US" sz="2800" dirty="0">
              <a:solidFill>
                <a:schemeClr val="tx2"/>
              </a:solidFill>
              <a:latin typeface="+mn-lt"/>
              <a:ea typeface="+mn-ea"/>
            </a:endParaRPr>
          </a:p>
        </p:txBody>
      </p:sp>
      <p:sp>
        <p:nvSpPr>
          <p:cNvPr id="43" name="コンテンツ プレースホルダ 2"/>
          <p:cNvSpPr>
            <a:spLocks noGrp="1"/>
          </p:cNvSpPr>
          <p:nvPr>
            <p:ph sz="half" idx="1"/>
          </p:nvPr>
        </p:nvSpPr>
        <p:spPr>
          <a:xfrm>
            <a:off x="4722473" y="1931439"/>
            <a:ext cx="4556430" cy="466358"/>
          </a:xfrm>
          <a:ln>
            <a:noFill/>
          </a:ln>
        </p:spPr>
        <p:txBody>
          <a:bodyPr>
            <a:normAutofit/>
          </a:bodyPr>
          <a:lstStyle/>
          <a:p>
            <a:pPr eaLnBrk="1" hangingPunct="1">
              <a:buFont typeface="Wingdings 2" pitchFamily="18" charset="2"/>
              <a:buNone/>
            </a:pPr>
            <a:r>
              <a:rPr lang="ja-JP" altLang="en-US" sz="2000" dirty="0" smtClean="0">
                <a:solidFill>
                  <a:srgbClr val="000066"/>
                </a:solidFill>
                <a:latin typeface="HGS明朝B" panose="02020800000000000000" pitchFamily="18" charset="-128"/>
                <a:ea typeface="HGS明朝B" panose="02020800000000000000" pitchFamily="18" charset="-128"/>
              </a:rPr>
              <a:t> わくわく浜田生活実現支援事業</a:t>
            </a:r>
            <a:endParaRPr lang="en-US" altLang="ja-JP" sz="2000" dirty="0">
              <a:solidFill>
                <a:srgbClr val="000066"/>
              </a:solidFill>
              <a:latin typeface="HGS明朝B" panose="02020800000000000000" pitchFamily="18" charset="-128"/>
              <a:ea typeface="HGS明朝B" panose="02020800000000000000" pitchFamily="18" charset="-128"/>
            </a:endParaRPr>
          </a:p>
          <a:p>
            <a:pPr>
              <a:buNone/>
            </a:pPr>
            <a:endParaRPr lang="ja-JP" altLang="en-US" sz="1300" dirty="0" smtClean="0"/>
          </a:p>
        </p:txBody>
      </p:sp>
      <p:sp>
        <p:nvSpPr>
          <p:cNvPr id="19" name="コンテンツ プレースホルダ 2"/>
          <p:cNvSpPr>
            <a:spLocks noGrp="1"/>
          </p:cNvSpPr>
          <p:nvPr>
            <p:ph sz="half" idx="1"/>
          </p:nvPr>
        </p:nvSpPr>
        <p:spPr>
          <a:xfrm>
            <a:off x="142877" y="5482619"/>
            <a:ext cx="9012193" cy="1375381"/>
          </a:xfrm>
          <a:ln>
            <a:noFill/>
          </a:ln>
        </p:spPr>
        <p:txBody>
          <a:bodyPr>
            <a:normAutofit fontScale="32500" lnSpcReduction="20000"/>
          </a:bodyPr>
          <a:lstStyle/>
          <a:p>
            <a:pPr>
              <a:buNone/>
            </a:pPr>
            <a:r>
              <a:rPr lang="en-US" altLang="ja-JP" sz="4300" dirty="0" smtClean="0">
                <a:solidFill>
                  <a:srgbClr val="000066"/>
                </a:solidFill>
                <a:latin typeface="HGS明朝B" panose="02020800000000000000" pitchFamily="18" charset="-128"/>
                <a:ea typeface="HGS明朝B" panose="02020800000000000000" pitchFamily="18" charset="-128"/>
              </a:rPr>
              <a:t>〔</a:t>
            </a:r>
            <a:r>
              <a:rPr lang="ja-JP" altLang="en-US" sz="4300" dirty="0" smtClean="0">
                <a:solidFill>
                  <a:srgbClr val="000066"/>
                </a:solidFill>
                <a:latin typeface="HGS明朝B" panose="02020800000000000000" pitchFamily="18" charset="-128"/>
                <a:ea typeface="HGS明朝B" panose="02020800000000000000" pitchFamily="18" charset="-128"/>
              </a:rPr>
              <a:t>ふるさと島根定住財団の支援制度</a:t>
            </a:r>
            <a:r>
              <a:rPr lang="en-US" altLang="ja-JP" sz="3700" dirty="0" smtClean="0">
                <a:solidFill>
                  <a:srgbClr val="000066"/>
                </a:solidFill>
                <a:latin typeface="HGS明朝B" panose="02020800000000000000" pitchFamily="18" charset="-128"/>
                <a:ea typeface="HGS明朝B" panose="02020800000000000000" pitchFamily="18" charset="-128"/>
              </a:rPr>
              <a:t>〕</a:t>
            </a:r>
            <a:r>
              <a:rPr lang="en-US" altLang="ja-JP" sz="3700" dirty="0">
                <a:solidFill>
                  <a:srgbClr val="000066"/>
                </a:solidFill>
                <a:latin typeface="HGS明朝B" panose="02020800000000000000" pitchFamily="18" charset="-128"/>
                <a:ea typeface="HGS明朝B" panose="02020800000000000000" pitchFamily="18" charset="-128"/>
              </a:rPr>
              <a:t> https://www.kurashimanet.jp/lifestyle/support/tourokutokuten.html</a:t>
            </a:r>
            <a:endParaRPr lang="en-US" altLang="ja-JP" sz="3700" dirty="0" smtClean="0">
              <a:solidFill>
                <a:srgbClr val="000066"/>
              </a:solidFill>
              <a:latin typeface="HGS明朝B" panose="02020800000000000000" pitchFamily="18" charset="-128"/>
              <a:ea typeface="HGS明朝B" panose="02020800000000000000" pitchFamily="18" charset="-128"/>
            </a:endParaRPr>
          </a:p>
          <a:p>
            <a:pPr>
              <a:buNone/>
            </a:pPr>
            <a:r>
              <a:rPr lang="ja-JP" altLang="en-US" sz="3700" dirty="0" smtClean="0">
                <a:solidFill>
                  <a:srgbClr val="000066"/>
                </a:solidFill>
                <a:latin typeface="HGS明朝B" panose="02020800000000000000" pitchFamily="18" charset="-128"/>
                <a:ea typeface="HGS明朝B" panose="02020800000000000000" pitchFamily="18" charset="-128"/>
              </a:rPr>
              <a:t>　交通費補助</a:t>
            </a:r>
            <a:endParaRPr lang="en-US" altLang="ja-JP" sz="3700" dirty="0" smtClean="0">
              <a:solidFill>
                <a:srgbClr val="000066"/>
              </a:solidFill>
              <a:latin typeface="HGS明朝B" panose="02020800000000000000" pitchFamily="18" charset="-128"/>
              <a:ea typeface="HGS明朝B" panose="02020800000000000000" pitchFamily="18" charset="-128"/>
            </a:endParaRPr>
          </a:p>
          <a:p>
            <a:pPr marL="0" indent="0">
              <a:buNone/>
            </a:pPr>
            <a:r>
              <a:rPr lang="ja-JP" altLang="en-US" sz="3700" dirty="0" smtClean="0">
                <a:latin typeface="ＭＳ 明朝" panose="02020609040205080304" pitchFamily="17" charset="-128"/>
                <a:ea typeface="ＭＳ 明朝" panose="02020609040205080304" pitchFamily="17" charset="-128"/>
              </a:rPr>
              <a:t>　・</a:t>
            </a:r>
            <a:r>
              <a:rPr lang="ja-JP" altLang="ja-JP" sz="3700" dirty="0">
                <a:latin typeface="ＭＳ 明朝" panose="02020609040205080304" pitchFamily="17" charset="-128"/>
                <a:ea typeface="ＭＳ 明朝" panose="02020609040205080304" pitchFamily="17" charset="-128"/>
              </a:rPr>
              <a:t>県外にお住まいの方で、会社見学・面接など</a:t>
            </a:r>
            <a:r>
              <a:rPr lang="ja-JP" altLang="ja-JP" sz="3700" dirty="0" smtClean="0">
                <a:latin typeface="ＭＳ 明朝" panose="02020609040205080304" pitchFamily="17" charset="-128"/>
                <a:ea typeface="ＭＳ 明朝" panose="02020609040205080304" pitchFamily="17" charset="-128"/>
              </a:rPr>
              <a:t>で</a:t>
            </a:r>
            <a:r>
              <a:rPr lang="ja-JP" altLang="en-US" sz="3700" dirty="0" smtClean="0">
                <a:latin typeface="ＭＳ 明朝" panose="02020609040205080304" pitchFamily="17" charset="-128"/>
                <a:ea typeface="ＭＳ 明朝" panose="02020609040205080304" pitchFamily="17" charset="-128"/>
              </a:rPr>
              <a:t>島根県に来られる</a:t>
            </a:r>
            <a:r>
              <a:rPr lang="ja-JP" altLang="ja-JP" sz="3700" dirty="0" smtClean="0">
                <a:latin typeface="ＭＳ 明朝" panose="02020609040205080304" pitchFamily="17" charset="-128"/>
                <a:ea typeface="ＭＳ 明朝" panose="02020609040205080304" pitchFamily="17" charset="-128"/>
              </a:rPr>
              <a:t>際</a:t>
            </a:r>
            <a:r>
              <a:rPr lang="ja-JP" altLang="en-US" sz="3700" dirty="0">
                <a:latin typeface="ＭＳ 明朝" panose="02020609040205080304" pitchFamily="17" charset="-128"/>
                <a:ea typeface="ＭＳ 明朝" panose="02020609040205080304" pitchFamily="17" charset="-128"/>
              </a:rPr>
              <a:t>に</a:t>
            </a:r>
            <a:r>
              <a:rPr lang="ja-JP" altLang="ja-JP" sz="3700" dirty="0">
                <a:latin typeface="ＭＳ 明朝" panose="02020609040205080304" pitchFamily="17" charset="-128"/>
                <a:ea typeface="ＭＳ 明朝" panose="02020609040205080304" pitchFamily="17" charset="-128"/>
              </a:rPr>
              <a:t>、</a:t>
            </a:r>
            <a:r>
              <a:rPr lang="ja-JP" altLang="ja-JP" sz="3700" dirty="0" smtClean="0">
                <a:latin typeface="ＭＳ 明朝" panose="02020609040205080304" pitchFamily="17" charset="-128"/>
                <a:ea typeface="ＭＳ 明朝" panose="02020609040205080304" pitchFamily="17" charset="-128"/>
              </a:rPr>
              <a:t>片道分</a:t>
            </a:r>
            <a:r>
              <a:rPr lang="ja-JP" altLang="en-US" sz="3700" dirty="0" smtClean="0">
                <a:latin typeface="ＭＳ 明朝" panose="02020609040205080304" pitchFamily="17" charset="-128"/>
                <a:ea typeface="ＭＳ 明朝" panose="02020609040205080304" pitchFamily="17" charset="-128"/>
              </a:rPr>
              <a:t>の</a:t>
            </a:r>
            <a:r>
              <a:rPr lang="ja-JP" altLang="ja-JP" sz="3700" dirty="0" smtClean="0">
                <a:latin typeface="ＭＳ 明朝" panose="02020609040205080304" pitchFamily="17" charset="-128"/>
                <a:ea typeface="ＭＳ 明朝" panose="02020609040205080304" pitchFamily="17" charset="-128"/>
              </a:rPr>
              <a:t>交通費</a:t>
            </a:r>
            <a:r>
              <a:rPr lang="ja-JP" altLang="en-US" sz="3700" dirty="0" smtClean="0">
                <a:latin typeface="ＭＳ 明朝" panose="02020609040205080304" pitchFamily="17" charset="-128"/>
                <a:ea typeface="ＭＳ 明朝" panose="02020609040205080304" pitchFamily="17" charset="-128"/>
              </a:rPr>
              <a:t>を</a:t>
            </a:r>
            <a:r>
              <a:rPr lang="ja-JP" altLang="ja-JP" sz="3700" dirty="0" smtClean="0">
                <a:latin typeface="ＭＳ 明朝" panose="02020609040205080304" pitchFamily="17" charset="-128"/>
                <a:ea typeface="ＭＳ 明朝" panose="02020609040205080304" pitchFamily="17" charset="-128"/>
              </a:rPr>
              <a:t>助成</a:t>
            </a:r>
            <a:r>
              <a:rPr lang="en-US" altLang="ja-JP" sz="3700" dirty="0" smtClean="0">
                <a:latin typeface="ＭＳ 明朝" panose="02020609040205080304" pitchFamily="17" charset="-128"/>
                <a:ea typeface="ＭＳ 明朝" panose="02020609040205080304" pitchFamily="17" charset="-128"/>
              </a:rPr>
              <a:t>  </a:t>
            </a:r>
            <a:endParaRPr lang="en-US" altLang="ja-JP" sz="3700" dirty="0">
              <a:latin typeface="ＭＳ 明朝" panose="02020609040205080304" pitchFamily="17" charset="-128"/>
              <a:ea typeface="ＭＳ 明朝" panose="02020609040205080304" pitchFamily="17" charset="-128"/>
            </a:endParaRPr>
          </a:p>
          <a:p>
            <a:pPr marL="0" indent="0">
              <a:buNone/>
            </a:pPr>
            <a:r>
              <a:rPr lang="en-US" altLang="ja-JP" sz="3700" dirty="0">
                <a:latin typeface="ＭＳ 明朝" panose="02020609040205080304" pitchFamily="17" charset="-128"/>
                <a:ea typeface="ＭＳ 明朝" panose="02020609040205080304" pitchFamily="17" charset="-128"/>
              </a:rPr>
              <a:t>  </a:t>
            </a:r>
            <a:r>
              <a:rPr lang="ja-JP" altLang="en-US" sz="3700" dirty="0" smtClean="0">
                <a:latin typeface="ＭＳ 明朝" panose="02020609040205080304" pitchFamily="17" charset="-128"/>
                <a:ea typeface="ＭＳ 明朝" panose="02020609040205080304" pitchFamily="17" charset="-128"/>
              </a:rPr>
              <a:t>　</a:t>
            </a:r>
            <a:r>
              <a:rPr lang="ja-JP" altLang="ja-JP" sz="3700" dirty="0" smtClean="0">
                <a:solidFill>
                  <a:srgbClr val="0000CC"/>
                </a:solidFill>
                <a:latin typeface="ＭＳ 明朝" panose="02020609040205080304" pitchFamily="17" charset="-128"/>
                <a:ea typeface="ＭＳ 明朝" panose="02020609040205080304" pitchFamily="17" charset="-128"/>
              </a:rPr>
              <a:t>※</a:t>
            </a:r>
            <a:r>
              <a:rPr lang="ja-JP" altLang="ja-JP" sz="3700" dirty="0">
                <a:solidFill>
                  <a:srgbClr val="0000CC"/>
                </a:solidFill>
                <a:latin typeface="ＭＳ 明朝" panose="02020609040205080304" pitchFamily="17" charset="-128"/>
                <a:ea typeface="ＭＳ 明朝" panose="02020609040205080304" pitchFamily="17" charset="-128"/>
              </a:rPr>
              <a:t>上限</a:t>
            </a:r>
            <a:r>
              <a:rPr lang="en-US" altLang="ja-JP" sz="3700" dirty="0">
                <a:solidFill>
                  <a:srgbClr val="0000CC"/>
                </a:solidFill>
                <a:latin typeface="ＭＳ 明朝" panose="02020609040205080304" pitchFamily="17" charset="-128"/>
                <a:ea typeface="ＭＳ 明朝" panose="02020609040205080304" pitchFamily="17" charset="-128"/>
              </a:rPr>
              <a:t>2</a:t>
            </a:r>
            <a:r>
              <a:rPr lang="ja-JP" altLang="ja-JP" sz="3700" dirty="0">
                <a:solidFill>
                  <a:srgbClr val="0000CC"/>
                </a:solidFill>
                <a:latin typeface="ＭＳ 明朝" panose="02020609040205080304" pitchFamily="17" charset="-128"/>
                <a:ea typeface="ＭＳ 明朝" panose="02020609040205080304" pitchFamily="17" charset="-128"/>
              </a:rPr>
              <a:t>万円、年度内</a:t>
            </a:r>
            <a:r>
              <a:rPr lang="en-US" altLang="ja-JP" sz="3700" dirty="0">
                <a:solidFill>
                  <a:srgbClr val="0000CC"/>
                </a:solidFill>
                <a:latin typeface="ＭＳ 明朝" panose="02020609040205080304" pitchFamily="17" charset="-128"/>
                <a:ea typeface="ＭＳ 明朝" panose="02020609040205080304" pitchFamily="17" charset="-128"/>
              </a:rPr>
              <a:t>2</a:t>
            </a:r>
            <a:r>
              <a:rPr lang="ja-JP" altLang="ja-JP" sz="3700" dirty="0">
                <a:solidFill>
                  <a:srgbClr val="0000CC"/>
                </a:solidFill>
                <a:latin typeface="ＭＳ 明朝" panose="02020609040205080304" pitchFamily="17" charset="-128"/>
                <a:ea typeface="ＭＳ 明朝" panose="02020609040205080304" pitchFamily="17" charset="-128"/>
              </a:rPr>
              <a:t>回まで</a:t>
            </a:r>
          </a:p>
          <a:p>
            <a:pPr>
              <a:buNone/>
            </a:pPr>
            <a:r>
              <a:rPr lang="ja-JP" altLang="en-US" sz="3700" dirty="0" smtClean="0">
                <a:solidFill>
                  <a:srgbClr val="000066"/>
                </a:solidFill>
                <a:latin typeface="HGS明朝B" panose="02020800000000000000" pitchFamily="18" charset="-128"/>
                <a:ea typeface="HGS明朝B" panose="02020800000000000000" pitchFamily="18" charset="-128"/>
              </a:rPr>
              <a:t>　引越し</a:t>
            </a:r>
            <a:r>
              <a:rPr lang="ja-JP" altLang="en-US" sz="3700" dirty="0">
                <a:solidFill>
                  <a:srgbClr val="000066"/>
                </a:solidFill>
                <a:latin typeface="HGS明朝B" panose="02020800000000000000" pitchFamily="18" charset="-128"/>
                <a:ea typeface="HGS明朝B" panose="02020800000000000000" pitchFamily="18" charset="-128"/>
              </a:rPr>
              <a:t>割引</a:t>
            </a:r>
            <a:r>
              <a:rPr lang="ja-JP" altLang="en-US" sz="3700" dirty="0" smtClean="0">
                <a:solidFill>
                  <a:srgbClr val="000066"/>
                </a:solidFill>
                <a:latin typeface="HGS明朝B" panose="02020800000000000000" pitchFamily="18" charset="-128"/>
                <a:ea typeface="HGS明朝B" panose="02020800000000000000" pitchFamily="18" charset="-128"/>
              </a:rPr>
              <a:t>サービス</a:t>
            </a:r>
            <a:endParaRPr lang="en-US" altLang="ja-JP" sz="3700" dirty="0" smtClean="0">
              <a:solidFill>
                <a:srgbClr val="000066"/>
              </a:solidFill>
              <a:latin typeface="HGS明朝B" panose="02020800000000000000" pitchFamily="18" charset="-128"/>
              <a:ea typeface="HGS明朝B" panose="02020800000000000000" pitchFamily="18" charset="-128"/>
            </a:endParaRPr>
          </a:p>
          <a:p>
            <a:pPr>
              <a:buNone/>
            </a:pPr>
            <a:r>
              <a:rPr lang="ja-JP" altLang="en-US" sz="3700" dirty="0">
                <a:latin typeface="ＭＳ 明朝" panose="02020609040205080304" pitchFamily="17" charset="-128"/>
                <a:ea typeface="ＭＳ 明朝" panose="02020609040205080304" pitchFamily="17" charset="-128"/>
              </a:rPr>
              <a:t>　</a:t>
            </a:r>
            <a:r>
              <a:rPr lang="ja-JP" altLang="en-US" sz="3700" dirty="0" smtClean="0">
                <a:latin typeface="ＭＳ 明朝" panose="02020609040205080304" pitchFamily="17" charset="-128"/>
                <a:ea typeface="ＭＳ 明朝" panose="02020609040205080304" pitchFamily="17" charset="-128"/>
              </a:rPr>
              <a:t>・県外から島根県へ引越しの際、ふるさと島根定住財団からの申込みで、基本料金が割引</a:t>
            </a:r>
            <a:endParaRPr lang="en-US" altLang="ja-JP" sz="3700" dirty="0" smtClean="0">
              <a:latin typeface="ＭＳ 明朝" panose="02020609040205080304" pitchFamily="17" charset="-128"/>
              <a:ea typeface="ＭＳ 明朝" panose="02020609040205080304" pitchFamily="17" charset="-128"/>
            </a:endParaRPr>
          </a:p>
          <a:p>
            <a:pPr>
              <a:buNone/>
            </a:pPr>
            <a:r>
              <a:rPr lang="ja-JP" altLang="en-US" sz="3700" dirty="0" smtClean="0">
                <a:solidFill>
                  <a:srgbClr val="0000CC"/>
                </a:solidFill>
                <a:latin typeface="ＭＳ 明朝" panose="02020609040205080304" pitchFamily="17" charset="-128"/>
                <a:ea typeface="ＭＳ 明朝" panose="02020609040205080304" pitchFamily="17" charset="-128"/>
              </a:rPr>
              <a:t>　　</a:t>
            </a:r>
            <a:r>
              <a:rPr lang="ja-JP" altLang="ja-JP" sz="3700" dirty="0" smtClean="0">
                <a:solidFill>
                  <a:srgbClr val="0000CC"/>
                </a:solidFill>
                <a:latin typeface="ＭＳ 明朝" panose="02020609040205080304" pitchFamily="17" charset="-128"/>
                <a:ea typeface="ＭＳ 明朝" panose="02020609040205080304" pitchFamily="17" charset="-128"/>
              </a:rPr>
              <a:t>※</a:t>
            </a:r>
            <a:r>
              <a:rPr lang="ja-JP" altLang="en-US" sz="3700" dirty="0" smtClean="0">
                <a:solidFill>
                  <a:srgbClr val="0000CC"/>
                </a:solidFill>
                <a:latin typeface="ＭＳ 明朝" panose="02020609040205080304" pitchFamily="17" charset="-128"/>
                <a:ea typeface="ＭＳ 明朝" panose="02020609040205080304" pitchFamily="17" charset="-128"/>
              </a:rPr>
              <a:t>割引率：</a:t>
            </a:r>
            <a:r>
              <a:rPr lang="en-US" altLang="ja-JP" sz="3700" dirty="0" smtClean="0">
                <a:solidFill>
                  <a:srgbClr val="0000CC"/>
                </a:solidFill>
                <a:latin typeface="ＭＳ 明朝" panose="02020609040205080304" pitchFamily="17" charset="-128"/>
                <a:ea typeface="ＭＳ 明朝" panose="02020609040205080304" pitchFamily="17" charset="-128"/>
              </a:rPr>
              <a:t>20</a:t>
            </a:r>
            <a:r>
              <a:rPr lang="ja-JP" altLang="en-US" sz="3700" dirty="0" smtClean="0">
                <a:solidFill>
                  <a:srgbClr val="0000CC"/>
                </a:solidFill>
                <a:latin typeface="ＭＳ 明朝" panose="02020609040205080304" pitchFamily="17" charset="-128"/>
                <a:ea typeface="ＭＳ 明朝" panose="02020609040205080304" pitchFamily="17" charset="-128"/>
              </a:rPr>
              <a:t>～</a:t>
            </a:r>
            <a:r>
              <a:rPr lang="en-US" altLang="ja-JP" sz="3700" dirty="0" smtClean="0">
                <a:solidFill>
                  <a:srgbClr val="0000CC"/>
                </a:solidFill>
                <a:latin typeface="ＭＳ 明朝" panose="02020609040205080304" pitchFamily="17" charset="-128"/>
                <a:ea typeface="ＭＳ 明朝" panose="02020609040205080304" pitchFamily="17" charset="-128"/>
              </a:rPr>
              <a:t>30</a:t>
            </a:r>
            <a:r>
              <a:rPr lang="ja-JP" altLang="en-US" sz="3700" dirty="0" smtClean="0">
                <a:solidFill>
                  <a:srgbClr val="0000CC"/>
                </a:solidFill>
                <a:latin typeface="ＭＳ 明朝" panose="02020609040205080304" pitchFamily="17" charset="-128"/>
                <a:ea typeface="ＭＳ 明朝" panose="02020609040205080304" pitchFamily="17" charset="-128"/>
              </a:rPr>
              <a:t>％（</a:t>
            </a:r>
            <a:r>
              <a:rPr lang="en-US" altLang="ja-JP" sz="3700" dirty="0" smtClean="0">
                <a:solidFill>
                  <a:srgbClr val="0000CC"/>
                </a:solidFill>
                <a:latin typeface="ＭＳ 明朝" panose="02020609040205080304" pitchFamily="17" charset="-128"/>
                <a:ea typeface="ＭＳ 明朝" panose="02020609040205080304" pitchFamily="17" charset="-128"/>
              </a:rPr>
              <a:t>3/15</a:t>
            </a:r>
            <a:r>
              <a:rPr lang="ja-JP" altLang="en-US" sz="3700" dirty="0" smtClean="0">
                <a:solidFill>
                  <a:srgbClr val="0000CC"/>
                </a:solidFill>
                <a:latin typeface="ＭＳ 明朝" panose="02020609040205080304" pitchFamily="17" charset="-128"/>
                <a:ea typeface="ＭＳ 明朝" panose="02020609040205080304" pitchFamily="17" charset="-128"/>
              </a:rPr>
              <a:t>～</a:t>
            </a:r>
            <a:r>
              <a:rPr lang="en-US" altLang="ja-JP" sz="3700" dirty="0" smtClean="0">
                <a:solidFill>
                  <a:srgbClr val="0000CC"/>
                </a:solidFill>
                <a:latin typeface="ＭＳ 明朝" panose="02020609040205080304" pitchFamily="17" charset="-128"/>
                <a:ea typeface="ＭＳ 明朝" panose="02020609040205080304" pitchFamily="17" charset="-128"/>
              </a:rPr>
              <a:t>4/15</a:t>
            </a:r>
            <a:r>
              <a:rPr lang="ja-JP" altLang="en-US" sz="3700" dirty="0" smtClean="0">
                <a:solidFill>
                  <a:srgbClr val="0000CC"/>
                </a:solidFill>
                <a:latin typeface="ＭＳ 明朝" panose="02020609040205080304" pitchFamily="17" charset="-128"/>
                <a:ea typeface="ＭＳ 明朝" panose="02020609040205080304" pitchFamily="17" charset="-128"/>
              </a:rPr>
              <a:t>の繁忙期はサービスなし、もしくは</a:t>
            </a:r>
            <a:r>
              <a:rPr lang="en-US" altLang="ja-JP" sz="3700" dirty="0" smtClean="0">
                <a:solidFill>
                  <a:srgbClr val="0000CC"/>
                </a:solidFill>
                <a:latin typeface="ＭＳ 明朝" panose="02020609040205080304" pitchFamily="17" charset="-128"/>
                <a:ea typeface="ＭＳ 明朝" panose="02020609040205080304" pitchFamily="17" charset="-128"/>
              </a:rPr>
              <a:t>10</a:t>
            </a:r>
            <a:r>
              <a:rPr lang="ja-JP" altLang="en-US" sz="3700" dirty="0" smtClean="0">
                <a:solidFill>
                  <a:srgbClr val="0000CC"/>
                </a:solidFill>
                <a:latin typeface="ＭＳ 明朝" panose="02020609040205080304" pitchFamily="17" charset="-128"/>
                <a:ea typeface="ＭＳ 明朝" panose="02020609040205080304" pitchFamily="17" charset="-128"/>
              </a:rPr>
              <a:t>％割引）</a:t>
            </a:r>
            <a:endParaRPr lang="ja-JP" altLang="ja-JP" sz="3700" dirty="0">
              <a:solidFill>
                <a:srgbClr val="0000CC"/>
              </a:solidFill>
              <a:latin typeface="ＭＳ 明朝" panose="02020609040205080304" pitchFamily="17" charset="-128"/>
              <a:ea typeface="ＭＳ 明朝" panose="02020609040205080304" pitchFamily="17" charset="-128"/>
            </a:endParaRPr>
          </a:p>
          <a:p>
            <a:pPr>
              <a:buNone/>
            </a:pPr>
            <a:endParaRPr lang="en-US" altLang="ja-JP" sz="3700" dirty="0" smtClean="0">
              <a:latin typeface="ＭＳ 明朝" panose="02020609040205080304" pitchFamily="17" charset="-128"/>
              <a:ea typeface="ＭＳ 明朝" panose="02020609040205080304" pitchFamily="17" charset="-128"/>
            </a:endParaRPr>
          </a:p>
        </p:txBody>
      </p:sp>
      <p:grpSp>
        <p:nvGrpSpPr>
          <p:cNvPr id="21" name="グループ化 20"/>
          <p:cNvGrpSpPr/>
          <p:nvPr/>
        </p:nvGrpSpPr>
        <p:grpSpPr>
          <a:xfrm>
            <a:off x="354228" y="234139"/>
            <a:ext cx="6647933" cy="523721"/>
            <a:chOff x="354228" y="201187"/>
            <a:chExt cx="6647933" cy="523721"/>
          </a:xfrm>
        </p:grpSpPr>
        <p:sp>
          <p:nvSpPr>
            <p:cNvPr id="23" name="正方形/長方形 22"/>
            <p:cNvSpPr/>
            <p:nvPr/>
          </p:nvSpPr>
          <p:spPr>
            <a:xfrm>
              <a:off x="407913" y="201688"/>
              <a:ext cx="6594248"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 浜田に行きたい、移住を応援します！</a:t>
              </a:r>
              <a:endParaRPr lang="ja-JP" altLang="en-US" sz="22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24" name="テキスト ボックス 23"/>
            <p:cNvSpPr txBox="1"/>
            <p:nvPr/>
          </p:nvSpPr>
          <p:spPr>
            <a:xfrm>
              <a:off x="354228" y="201187"/>
              <a:ext cx="160779" cy="523220"/>
            </a:xfrm>
            <a:prstGeom prst="rect">
              <a:avLst/>
            </a:prstGeom>
            <a:solidFill>
              <a:schemeClr val="tx2">
                <a:lumMod val="75000"/>
              </a:schemeClr>
            </a:solidFill>
          </p:spPr>
          <p:txBody>
            <a:bodyPr wrap="square" rtlCol="0">
              <a:spAutoFit/>
            </a:bodyPr>
            <a:lstStyle/>
            <a:p>
              <a:endParaRPr kumimoji="1" lang="ja-JP" altLang="en-US" dirty="0"/>
            </a:p>
          </p:txBody>
        </p:sp>
      </p:grpSp>
      <p:grpSp>
        <p:nvGrpSpPr>
          <p:cNvPr id="14" name="グループ化 13"/>
          <p:cNvGrpSpPr/>
          <p:nvPr/>
        </p:nvGrpSpPr>
        <p:grpSpPr>
          <a:xfrm>
            <a:off x="27394" y="1044369"/>
            <a:ext cx="8850689" cy="4435629"/>
            <a:chOff x="-70051" y="1865372"/>
            <a:chExt cx="9726524" cy="5298450"/>
          </a:xfrm>
        </p:grpSpPr>
        <p:pic>
          <p:nvPicPr>
            <p:cNvPr id="15" name="図 14" descr="C:\Documents and Settings\800169\Local Settings\Temp\Temporary Internet Files\Content.IE5\J9PI2E2T\dglxasset[1].aspx"/>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72364">
              <a:off x="-70051" y="1865372"/>
              <a:ext cx="5039456" cy="5298450"/>
            </a:xfrm>
            <a:prstGeom prst="rect">
              <a:avLst/>
            </a:prstGeom>
            <a:noFill/>
            <a:ln>
              <a:noFill/>
            </a:ln>
          </p:spPr>
        </p:pic>
        <p:sp>
          <p:nvSpPr>
            <p:cNvPr id="16" name="テキスト ボックス 21"/>
            <p:cNvSpPr txBox="1">
              <a:spLocks noChangeArrowheads="1"/>
            </p:cNvSpPr>
            <p:nvPr/>
          </p:nvSpPr>
          <p:spPr bwMode="auto">
            <a:xfrm>
              <a:off x="634030" y="3295550"/>
              <a:ext cx="3849310" cy="3589578"/>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endParaRPr kumimoji="1" lang="en-US" altLang="ja-JP" sz="1400" b="1" i="0" u="none" strike="noStrike" cap="none" normalizeH="0" baseline="0" dirty="0" smtClean="0">
                <a:ln>
                  <a:noFill/>
                </a:ln>
                <a:solidFill>
                  <a:srgbClr val="FF0066"/>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128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r>
                <a:rPr kumimoji="1" lang="ja-JP" altLang="en-US"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利用対象者</a:t>
              </a: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p>
            <a:p>
              <a:pPr marL="0" marR="0" lvl="0" indent="0" algn="just" defTabSz="914400" rtl="0" eaLnBrk="1" fontAlgn="base" latinLnBrk="0" hangingPunct="1">
                <a:lnSpc>
                  <a:spcPct val="128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・ＵＩターンを検討している方とその家族</a:t>
              </a:r>
            </a:p>
            <a:p>
              <a:pPr marL="0" marR="0" lvl="0" indent="0" algn="just" defTabSz="914400" rtl="0" eaLnBrk="1" fontAlgn="base" latinLnBrk="0" hangingPunct="1">
                <a:lnSpc>
                  <a:spcPct val="8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endParaRPr>
            </a:p>
            <a:p>
              <a:pPr marL="0" marR="0" lvl="0" indent="0" algn="just" defTabSz="914400" rtl="0" eaLnBrk="1" fontAlgn="base" latinLnBrk="0" hangingPunct="1">
                <a:lnSpc>
                  <a:spcPct val="128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r>
                <a:rPr kumimoji="1" lang="ja-JP" altLang="en-US"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補助金額</a:t>
              </a: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p>
            <a:p>
              <a:pPr marL="0" marR="0" lvl="0" indent="0" algn="just" defTabSz="914400" rtl="0" eaLnBrk="1" fontAlgn="base" latinLnBrk="0" hangingPunct="1">
                <a:lnSpc>
                  <a:spcPct val="128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a:t>
              </a:r>
              <a:r>
                <a:rPr kumimoji="1" lang="en-US" altLang="ja-JP" sz="12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1</a:t>
              </a:r>
              <a:r>
                <a:rPr kumimoji="1" lang="ja-JP" altLang="en-US" sz="12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人あたり</a:t>
              </a:r>
              <a:r>
                <a:rPr kumimoji="1" lang="en-US" altLang="ja-JP" sz="12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1</a:t>
              </a:r>
              <a:r>
                <a:rPr kumimoji="1" lang="ja-JP" altLang="en-US" sz="12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泊</a:t>
              </a:r>
              <a:r>
                <a:rPr kumimoji="1" lang="en-US" altLang="ja-JP" sz="12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2,000</a:t>
              </a:r>
              <a:r>
                <a:rPr kumimoji="1" lang="ja-JP" altLang="en-US" sz="12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円</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a:t>
              </a:r>
              <a:r>
                <a:rPr kumimoji="1" lang="en-US" altLang="ja-JP"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1</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家族上限</a:t>
              </a:r>
              <a:r>
                <a:rPr kumimoji="1" lang="en-US" altLang="ja-JP"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2</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万円）</a:t>
              </a:r>
              <a:r>
                <a:rPr lang="en-US" altLang="ja-JP" sz="1200" b="1" dirty="0">
                  <a:latin typeface="ＭＳ 明朝" panose="02020609040205080304" pitchFamily="17" charset="-128"/>
                  <a:ea typeface="ＭＳ 明朝" panose="02020609040205080304" pitchFamily="17" charset="-128"/>
                  <a:cs typeface="ＭＳ Ｐゴシック" pitchFamily="50" charset="-128"/>
                </a:rPr>
                <a:t/>
              </a:r>
              <a:br>
                <a:rPr lang="en-US" altLang="ja-JP" sz="1200" b="1" dirty="0">
                  <a:latin typeface="ＭＳ 明朝" panose="02020609040205080304" pitchFamily="17" charset="-128"/>
                  <a:ea typeface="ＭＳ 明朝" panose="02020609040205080304" pitchFamily="17" charset="-128"/>
                  <a:cs typeface="ＭＳ Ｐゴシック" pitchFamily="50" charset="-128"/>
                </a:rPr>
              </a:br>
              <a:endParaRPr lang="en-US" altLang="ja-JP" sz="1200" b="1" dirty="0" smtClean="0">
                <a:solidFill>
                  <a:srgbClr val="FF0066"/>
                </a:solidFill>
                <a:latin typeface="ＭＳ 明朝" panose="02020609040205080304" pitchFamily="17" charset="-128"/>
                <a:ea typeface="ＭＳ 明朝" panose="02020609040205080304" pitchFamily="17" charset="-128"/>
                <a:cs typeface="ＭＳ Ｐゴシック" pitchFamily="50" charset="-128"/>
              </a:endParaRPr>
            </a:p>
            <a:p>
              <a:pPr lvl="0" algn="just">
                <a:lnSpc>
                  <a:spcPct val="160000"/>
                </a:lnSpc>
              </a:pPr>
              <a:r>
                <a:rPr lang="en-US" altLang="ja-JP" sz="12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rPr>
                <a:t>【</a:t>
              </a:r>
              <a:r>
                <a:rPr lang="ja-JP" altLang="en-US" sz="1200" b="1" dirty="0">
                  <a:solidFill>
                    <a:srgbClr val="000066"/>
                  </a:solidFill>
                  <a:latin typeface="ＭＳ 明朝" panose="02020609040205080304" pitchFamily="17" charset="-128"/>
                  <a:ea typeface="ＭＳ 明朝" panose="02020609040205080304" pitchFamily="17" charset="-128"/>
                  <a:cs typeface="ＭＳ Ｐゴシック" pitchFamily="50" charset="-128"/>
                </a:rPr>
                <a:t>利用条件 滞在中に</a:t>
              </a:r>
              <a:r>
                <a:rPr lang="ja-JP" altLang="en-US" sz="12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rPr>
                <a:t>行う</a:t>
              </a:r>
              <a:r>
                <a:rPr lang="ja-JP" altLang="en-US" sz="1200" b="1" dirty="0">
                  <a:solidFill>
                    <a:srgbClr val="000066"/>
                  </a:solidFill>
                  <a:latin typeface="ＭＳ 明朝" panose="02020609040205080304" pitchFamily="17" charset="-128"/>
                  <a:ea typeface="ＭＳ 明朝" panose="02020609040205080304" pitchFamily="17" charset="-128"/>
                  <a:cs typeface="ＭＳ Ｐゴシック" pitchFamily="50" charset="-128"/>
                </a:rPr>
                <a:t>こと</a:t>
              </a:r>
              <a:r>
                <a:rPr lang="en-US" altLang="ja-JP" sz="1200" b="1" dirty="0">
                  <a:solidFill>
                    <a:srgbClr val="000066"/>
                  </a:solidFill>
                  <a:latin typeface="ＭＳ 明朝" panose="02020609040205080304" pitchFamily="17" charset="-128"/>
                  <a:ea typeface="ＭＳ 明朝" panose="02020609040205080304" pitchFamily="17" charset="-128"/>
                  <a:cs typeface="ＭＳ Ｐゴシック" pitchFamily="50" charset="-128"/>
                </a:rPr>
                <a:t>】</a:t>
              </a:r>
            </a:p>
            <a:p>
              <a:pPr lvl="0" algn="just">
                <a:lnSpc>
                  <a:spcPct val="160000"/>
                </a:lnSpc>
              </a:pPr>
              <a:r>
                <a:rPr lang="ja-JP" altLang="en-US" sz="1200" b="1" dirty="0">
                  <a:latin typeface="ＭＳ 明朝" panose="02020609040205080304" pitchFamily="17" charset="-128"/>
                  <a:ea typeface="ＭＳ 明朝" panose="02020609040205080304" pitchFamily="17" charset="-128"/>
                  <a:cs typeface="ＭＳ Ｐゴシック" pitchFamily="50" charset="-128"/>
                </a:rPr>
                <a:t>　</a:t>
              </a:r>
              <a:r>
                <a:rPr lang="ja-JP" altLang="en-US" sz="1200" b="1" dirty="0" smtClean="0">
                  <a:latin typeface="ＭＳ 明朝" panose="02020609040205080304" pitchFamily="17" charset="-128"/>
                  <a:ea typeface="ＭＳ 明朝" panose="02020609040205080304" pitchFamily="17" charset="-128"/>
                  <a:cs typeface="ＭＳ Ｐゴシック" pitchFamily="50" charset="-128"/>
                </a:rPr>
                <a:t>① 定住相談</a:t>
              </a:r>
              <a:endParaRPr lang="en-US" altLang="ja-JP" sz="1200" b="1" dirty="0" smtClean="0">
                <a:latin typeface="ＭＳ 明朝" panose="02020609040205080304" pitchFamily="17" charset="-128"/>
                <a:ea typeface="ＭＳ 明朝" panose="02020609040205080304" pitchFamily="17" charset="-128"/>
                <a:cs typeface="ＭＳ Ｐゴシック" pitchFamily="50" charset="-128"/>
              </a:endParaRPr>
            </a:p>
            <a:p>
              <a:pPr lvl="0" algn="just">
                <a:lnSpc>
                  <a:spcPct val="160000"/>
                </a:lnSpc>
              </a:pPr>
              <a:r>
                <a:rPr lang="ja-JP" altLang="en-US" sz="1200" b="1" dirty="0">
                  <a:latin typeface="ＭＳ 明朝" panose="02020609040205080304" pitchFamily="17" charset="-128"/>
                  <a:ea typeface="ＭＳ 明朝" panose="02020609040205080304" pitchFamily="17" charset="-128"/>
                  <a:cs typeface="ＭＳ Ｐゴシック" pitchFamily="50" charset="-128"/>
                </a:rPr>
                <a:t>　</a:t>
              </a:r>
              <a:r>
                <a:rPr lang="ja-JP" altLang="en-US" sz="1200" b="1" dirty="0" smtClean="0">
                  <a:latin typeface="ＭＳ 明朝" panose="02020609040205080304" pitchFamily="17" charset="-128"/>
                  <a:ea typeface="ＭＳ 明朝" panose="02020609040205080304" pitchFamily="17" charset="-128"/>
                  <a:cs typeface="ＭＳ Ｐゴシック" pitchFamily="50" charset="-128"/>
                </a:rPr>
                <a:t>② 就職</a:t>
              </a:r>
              <a:r>
                <a:rPr lang="ja-JP" altLang="en-US" sz="1200" b="1" dirty="0">
                  <a:latin typeface="ＭＳ 明朝" panose="02020609040205080304" pitchFamily="17" charset="-128"/>
                  <a:ea typeface="ＭＳ 明朝" panose="02020609040205080304" pitchFamily="17" charset="-128"/>
                  <a:cs typeface="ＭＳ Ｐゴシック" pitchFamily="50" charset="-128"/>
                </a:rPr>
                <a:t>活動または住居探し</a:t>
              </a:r>
            </a:p>
            <a:p>
              <a:pPr marL="0" marR="0" lvl="0" indent="0" algn="just" defTabSz="914400" rtl="0" eaLnBrk="1" fontAlgn="base" latinLnBrk="0" hangingPunct="1">
                <a:lnSpc>
                  <a:spcPct val="128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テキスト ボックス 21"/>
            <p:cNvSpPr txBox="1">
              <a:spLocks noChangeArrowheads="1"/>
            </p:cNvSpPr>
            <p:nvPr/>
          </p:nvSpPr>
          <p:spPr bwMode="auto">
            <a:xfrm>
              <a:off x="5239757" y="3310540"/>
              <a:ext cx="4416716" cy="3678555"/>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28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r>
                <a:rPr lang="ja-JP" altLang="en-US" sz="12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rPr>
                <a:t>移住先の要件</a:t>
              </a: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p>
            <a:p>
              <a:pPr marL="0" marR="0" lvl="0" indent="0" algn="just" defTabSz="914400" rtl="0" eaLnBrk="1" fontAlgn="base" latinLnBrk="0" hangingPunct="1">
                <a:lnSpc>
                  <a:spcPct val="128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・浜田市に転入されてから</a:t>
              </a:r>
              <a:r>
                <a:rPr kumimoji="1" lang="en-US" altLang="ja-JP"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1</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年以内の方</a:t>
              </a:r>
            </a:p>
            <a:p>
              <a:pPr marL="0" marR="0" lvl="0" indent="0" algn="just" defTabSz="914400" rtl="0" eaLnBrk="1" fontAlgn="base" latinLnBrk="0" hangingPunct="1">
                <a:lnSpc>
                  <a:spcPct val="80000"/>
                </a:lnSpc>
                <a:spcBef>
                  <a:spcPct val="0"/>
                </a:spcBef>
                <a:spcAft>
                  <a:spcPct val="0"/>
                </a:spcAft>
                <a:buClrTx/>
                <a:buSzTx/>
                <a:buFontTx/>
                <a:buNone/>
                <a:tabLst/>
              </a:pPr>
              <a:endParaRPr kumimoji="1" lang="ja-JP" altLang="en-US" sz="8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endParaRPr>
            </a:p>
            <a:p>
              <a:pPr marL="0" marR="0" lvl="0" indent="0" algn="just" defTabSz="914400" rtl="0" eaLnBrk="1" fontAlgn="base" latinLnBrk="0" hangingPunct="1">
                <a:lnSpc>
                  <a:spcPct val="128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r>
                <a:rPr kumimoji="1" lang="ja-JP" altLang="en-US"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移住元の要件</a:t>
              </a:r>
              <a:r>
                <a:rPr kumimoji="1" lang="en-US" altLang="ja-JP" sz="1200" b="1" i="0" u="none" strike="noStrike" cap="none" normalizeH="0" baseline="0" dirty="0" smtClean="0">
                  <a:ln>
                    <a:noFill/>
                  </a:ln>
                  <a:solidFill>
                    <a:srgbClr val="000066"/>
                  </a:solidFill>
                  <a:effectLst/>
                  <a:latin typeface="ＭＳ 明朝" panose="02020609040205080304" pitchFamily="17" charset="-128"/>
                  <a:ea typeface="ＭＳ 明朝" panose="02020609040205080304" pitchFamily="17" charset="-128"/>
                  <a:cs typeface="ＭＳ Ｐゴシック" pitchFamily="50" charset="-128"/>
                </a:rPr>
                <a:t>】</a:t>
              </a:r>
            </a:p>
            <a:p>
              <a:pPr marL="0" marR="0" lvl="0" indent="0" algn="just" defTabSz="914400" rtl="0" eaLnBrk="1" fontAlgn="base" latinLnBrk="0" hangingPunct="1">
                <a:lnSpc>
                  <a:spcPct val="128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a:t>
              </a:r>
              <a:r>
                <a:rPr kumimoji="1" lang="ja-JP" altLang="en-US" sz="1200" b="1" i="0" u="none" strike="noStrike" cap="none" normalizeH="0" baseline="0" dirty="0" smtClean="0">
                  <a:ln>
                    <a:noFill/>
                  </a:ln>
                  <a:solidFill>
                    <a:srgbClr val="0000CC"/>
                  </a:solidFill>
                  <a:effectLst/>
                  <a:latin typeface="ＭＳ 明朝" panose="02020609040205080304" pitchFamily="17" charset="-128"/>
                  <a:ea typeface="ＭＳ 明朝" panose="02020609040205080304" pitchFamily="17" charset="-128"/>
                  <a:cs typeface="ＭＳ Ｐゴシック" pitchFamily="50" charset="-128"/>
                </a:rPr>
                <a:t>東京</a:t>
              </a:r>
              <a:r>
                <a:rPr kumimoji="1" lang="en-US" altLang="ja-JP" sz="1200" b="1" i="0" u="none" strike="noStrike" cap="none" normalizeH="0" baseline="0" dirty="0" smtClean="0">
                  <a:ln>
                    <a:noFill/>
                  </a:ln>
                  <a:solidFill>
                    <a:srgbClr val="0000CC"/>
                  </a:solidFill>
                  <a:effectLst/>
                  <a:latin typeface="ＭＳ 明朝" panose="02020609040205080304" pitchFamily="17" charset="-128"/>
                  <a:ea typeface="ＭＳ 明朝" panose="02020609040205080304" pitchFamily="17" charset="-128"/>
                  <a:cs typeface="ＭＳ Ｐゴシック" pitchFamily="50" charset="-128"/>
                </a:rPr>
                <a:t>23</a:t>
              </a:r>
              <a:r>
                <a:rPr kumimoji="1" lang="ja-JP" altLang="en-US" sz="1200" b="1" i="0" u="none" strike="noStrike" cap="none" normalizeH="0" baseline="0" dirty="0" smtClean="0">
                  <a:ln>
                    <a:noFill/>
                  </a:ln>
                  <a:solidFill>
                    <a:srgbClr val="0000CC"/>
                  </a:solidFill>
                  <a:effectLst/>
                  <a:latin typeface="ＭＳ 明朝" panose="02020609040205080304" pitchFamily="17" charset="-128"/>
                  <a:ea typeface="ＭＳ 明朝" panose="02020609040205080304" pitchFamily="17" charset="-128"/>
                  <a:cs typeface="ＭＳ Ｐゴシック" pitchFamily="50" charset="-128"/>
                </a:rPr>
                <a:t>区在住</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または東京圏から東京</a:t>
              </a:r>
              <a:r>
                <a:rPr kumimoji="1" lang="en-US" altLang="ja-JP"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23</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区へ</a:t>
              </a:r>
              <a:endParaRPr kumimoji="1" lang="en-US" altLang="ja-JP"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endParaRPr>
            </a:p>
            <a:p>
              <a:pPr marL="0" marR="0" lvl="0" indent="0" algn="just" defTabSz="914400" rtl="0" eaLnBrk="1" fontAlgn="base" latinLnBrk="0" hangingPunct="1">
                <a:lnSpc>
                  <a:spcPct val="128000"/>
                </a:lnSpc>
                <a:spcBef>
                  <a:spcPct val="0"/>
                </a:spcBef>
                <a:spcAft>
                  <a:spcPct val="0"/>
                </a:spcAft>
                <a:buClrTx/>
                <a:buSzTx/>
                <a:buFontTx/>
                <a:buNone/>
                <a:tabLst/>
              </a:pPr>
              <a:r>
                <a:rPr kumimoji="1" lang="ja-JP" altLang="en-US" sz="1200" b="1" i="0" u="none" strike="noStrike" cap="none" normalizeH="0" baseline="0" dirty="0" smtClean="0">
                  <a:ln>
                    <a:noFill/>
                  </a:ln>
                  <a:solidFill>
                    <a:srgbClr val="0000CC"/>
                  </a:solidFill>
                  <a:effectLst/>
                  <a:latin typeface="ＭＳ 明朝" panose="02020609040205080304" pitchFamily="17" charset="-128"/>
                  <a:ea typeface="ＭＳ 明朝" panose="02020609040205080304" pitchFamily="17" charset="-128"/>
                  <a:cs typeface="ＭＳ Ｐゴシック" pitchFamily="50" charset="-128"/>
                </a:rPr>
                <a:t>　通勤</a:t>
              </a:r>
              <a:r>
                <a:rPr kumimoji="1" lang="ja-JP" altLang="en-US" sz="12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していた方</a:t>
              </a:r>
              <a:endParaRPr lang="en-US" altLang="ja-JP" sz="900" b="1" dirty="0" smtClean="0">
                <a:latin typeface="ＭＳ 明朝" panose="02020609040205080304" pitchFamily="17" charset="-128"/>
                <a:ea typeface="ＭＳ 明朝" panose="02020609040205080304" pitchFamily="17" charset="-128"/>
                <a:cs typeface="ＭＳ Ｐゴシック" pitchFamily="50" charset="-128"/>
              </a:endParaRPr>
            </a:p>
            <a:p>
              <a:pPr marL="0" marR="0" lvl="0" indent="0" algn="just" defTabSz="914400" rtl="0" eaLnBrk="1" fontAlgn="base" latinLnBrk="0" hangingPunct="1">
                <a:lnSpc>
                  <a:spcPct val="128000"/>
                </a:lnSpc>
                <a:spcBef>
                  <a:spcPct val="0"/>
                </a:spcBef>
                <a:spcAft>
                  <a:spcPct val="0"/>
                </a:spcAft>
                <a:buClrTx/>
                <a:buSzTx/>
                <a:buFontTx/>
                <a:buNone/>
                <a:tabLst/>
              </a:pPr>
              <a:r>
                <a:rPr kumimoji="1" lang="ja-JP" altLang="en-US"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　　</a:t>
              </a:r>
              <a:r>
                <a:rPr kumimoji="1" lang="en-US" altLang="ja-JP"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a:t>
              </a:r>
              <a:r>
                <a:rPr kumimoji="1" lang="ja-JP" altLang="en-US"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住民票を移す直前</a:t>
              </a:r>
              <a:r>
                <a:rPr kumimoji="1" lang="en-US" altLang="ja-JP"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10</a:t>
              </a:r>
              <a:r>
                <a:rPr kumimoji="1" lang="ja-JP" altLang="en-US"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年のうち、通算</a:t>
              </a:r>
              <a:r>
                <a:rPr kumimoji="1" lang="en-US" altLang="ja-JP"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5</a:t>
              </a:r>
              <a:r>
                <a:rPr kumimoji="1" lang="ja-JP" altLang="en-US"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rPr>
                <a:t>年以上</a:t>
              </a:r>
              <a:endParaRPr kumimoji="1" lang="en-US" altLang="ja-JP" sz="900" b="1"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ＭＳ Ｐゴシック" pitchFamily="50" charset="-128"/>
              </a:endParaRPr>
            </a:p>
            <a:p>
              <a:pPr marL="0" marR="0" lvl="0" indent="0" algn="just" defTabSz="914400" rtl="0" eaLnBrk="1" fontAlgn="base" latinLnBrk="0" hangingPunct="1">
                <a:lnSpc>
                  <a:spcPct val="128000"/>
                </a:lnSpc>
                <a:spcBef>
                  <a:spcPct val="0"/>
                </a:spcBef>
                <a:spcAft>
                  <a:spcPct val="0"/>
                </a:spcAft>
                <a:buClrTx/>
                <a:buSzTx/>
                <a:buFontTx/>
                <a:buNone/>
                <a:tabLst/>
              </a:pPr>
              <a:r>
                <a:rPr lang="ja-JP" altLang="en-US" sz="900" b="1" dirty="0">
                  <a:latin typeface="ＭＳ 明朝" panose="02020609040205080304" pitchFamily="17" charset="-128"/>
                  <a:ea typeface="ＭＳ 明朝" panose="02020609040205080304" pitchFamily="17" charset="-128"/>
                  <a:cs typeface="ＭＳ Ｐゴシック" pitchFamily="50" charset="-128"/>
                </a:rPr>
                <a:t>　</a:t>
              </a:r>
              <a:r>
                <a:rPr lang="ja-JP" altLang="en-US" sz="900" b="1" dirty="0" smtClean="0">
                  <a:latin typeface="ＭＳ 明朝" panose="02020609040205080304" pitchFamily="17" charset="-128"/>
                  <a:ea typeface="ＭＳ 明朝" panose="02020609040205080304" pitchFamily="17" charset="-128"/>
                  <a:cs typeface="ＭＳ Ｐゴシック" pitchFamily="50" charset="-128"/>
                </a:rPr>
                <a:t>　</a:t>
              </a:r>
              <a:r>
                <a:rPr lang="en-US" altLang="ja-JP" sz="900" b="1" dirty="0" smtClean="0">
                  <a:latin typeface="ＭＳ 明朝" panose="02020609040205080304" pitchFamily="17" charset="-128"/>
                  <a:ea typeface="ＭＳ 明朝" panose="02020609040205080304" pitchFamily="17" charset="-128"/>
                  <a:cs typeface="ＭＳ Ｐゴシック" pitchFamily="50" charset="-128"/>
                </a:rPr>
                <a:t>※</a:t>
              </a:r>
              <a:r>
                <a:rPr lang="ja-JP" altLang="en-US" sz="900" b="1" dirty="0" smtClean="0">
                  <a:latin typeface="ＭＳ 明朝" panose="02020609040205080304" pitchFamily="17" charset="-128"/>
                  <a:ea typeface="ＭＳ 明朝" panose="02020609040205080304" pitchFamily="17" charset="-128"/>
                  <a:cs typeface="ＭＳ Ｐゴシック" pitchFamily="50" charset="-128"/>
                </a:rPr>
                <a:t>住民票を移す直前に連続して</a:t>
              </a:r>
              <a:r>
                <a:rPr lang="en-US" altLang="ja-JP" sz="900" b="1" dirty="0" smtClean="0">
                  <a:latin typeface="ＭＳ 明朝" panose="02020609040205080304" pitchFamily="17" charset="-128"/>
                  <a:ea typeface="ＭＳ 明朝" panose="02020609040205080304" pitchFamily="17" charset="-128"/>
                  <a:cs typeface="ＭＳ Ｐゴシック" pitchFamily="50" charset="-128"/>
                </a:rPr>
                <a:t>1</a:t>
              </a:r>
              <a:r>
                <a:rPr lang="ja-JP" altLang="en-US" sz="900" b="1" dirty="0" smtClean="0">
                  <a:latin typeface="ＭＳ 明朝" panose="02020609040205080304" pitchFamily="17" charset="-128"/>
                  <a:ea typeface="ＭＳ 明朝" panose="02020609040205080304" pitchFamily="17" charset="-128"/>
                  <a:cs typeface="ＭＳ Ｐゴシック" pitchFamily="50" charset="-128"/>
                </a:rPr>
                <a:t>年以上</a:t>
              </a:r>
              <a:endParaRPr lang="en-US" altLang="ja-JP" sz="900" b="1" dirty="0" smtClean="0">
                <a:solidFill>
                  <a:srgbClr val="FF0066"/>
                </a:solidFill>
                <a:latin typeface="ＭＳ 明朝" panose="02020609040205080304" pitchFamily="17" charset="-128"/>
                <a:ea typeface="ＭＳ 明朝" panose="02020609040205080304" pitchFamily="17" charset="-128"/>
                <a:cs typeface="ＭＳ Ｐゴシック" pitchFamily="50" charset="-128"/>
              </a:endParaRPr>
            </a:p>
            <a:p>
              <a:pPr algn="just">
                <a:lnSpc>
                  <a:spcPts val="500"/>
                </a:lnSpc>
              </a:pPr>
              <a:endParaRPr lang="en-US" altLang="ja-JP" sz="8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endParaRPr>
            </a:p>
            <a:p>
              <a:pPr algn="just">
                <a:lnSpc>
                  <a:spcPct val="128000"/>
                </a:lnSpc>
              </a:pPr>
              <a:r>
                <a:rPr lang="en-US" altLang="ja-JP" sz="12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rPr>
                <a:t>【</a:t>
              </a:r>
              <a:r>
                <a:rPr lang="ja-JP" altLang="en-US" sz="12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rPr>
                <a:t>補助金額</a:t>
              </a:r>
              <a:r>
                <a:rPr lang="en-US" altLang="ja-JP" sz="1200" b="1" dirty="0" smtClean="0">
                  <a:solidFill>
                    <a:srgbClr val="000066"/>
                  </a:solidFill>
                  <a:latin typeface="ＭＳ 明朝" panose="02020609040205080304" pitchFamily="17" charset="-128"/>
                  <a:ea typeface="ＭＳ 明朝" panose="02020609040205080304" pitchFamily="17" charset="-128"/>
                  <a:cs typeface="ＭＳ Ｐゴシック" pitchFamily="50" charset="-128"/>
                </a:rPr>
                <a:t>】</a:t>
              </a:r>
            </a:p>
            <a:p>
              <a:pPr lvl="0" algn="just">
                <a:lnSpc>
                  <a:spcPct val="128000"/>
                </a:lnSpc>
              </a:pPr>
              <a:r>
                <a:rPr lang="ja-JP" altLang="en-US" sz="1200" b="1" dirty="0" smtClean="0">
                  <a:latin typeface="ＭＳ 明朝" panose="02020609040205080304" pitchFamily="17" charset="-128"/>
                  <a:ea typeface="ＭＳ 明朝" panose="02020609040205080304" pitchFamily="17" charset="-128"/>
                  <a:cs typeface="ＭＳ Ｐゴシック" pitchFamily="50" charset="-128"/>
                </a:rPr>
                <a:t>・移住支援金 </a:t>
              </a:r>
              <a:r>
                <a:rPr lang="ja-JP" altLang="en-US" sz="12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世帯：</a:t>
              </a:r>
              <a:r>
                <a:rPr lang="en-US" altLang="ja-JP" sz="12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100</a:t>
              </a:r>
              <a:r>
                <a:rPr lang="ja-JP" altLang="en-US" sz="12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万円</a:t>
              </a:r>
              <a:r>
                <a:rPr lang="en-US" altLang="ja-JP"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a:t>
              </a:r>
              <a:r>
                <a:rPr lang="ja-JP" altLang="en-US"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a:t>
              </a:r>
              <a:r>
                <a:rPr lang="en-US" altLang="ja-JP"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a:t>
              </a:r>
              <a:r>
                <a:rPr lang="ja-JP" altLang="en-US" sz="1200" b="1" dirty="0" err="1" smtClean="0">
                  <a:solidFill>
                    <a:srgbClr val="FF0000"/>
                  </a:solidFill>
                  <a:latin typeface="ＭＳ 明朝" panose="02020609040205080304" pitchFamily="17" charset="-128"/>
                  <a:ea typeface="ＭＳ 明朝" panose="02020609040205080304" pitchFamily="17" charset="-128"/>
                  <a:cs typeface="ＭＳ Ｐゴシック" pitchFamily="50" charset="-128"/>
                </a:rPr>
                <a:t>、</a:t>
              </a:r>
              <a:r>
                <a:rPr lang="ja-JP" altLang="en-US" sz="12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単身：</a:t>
              </a:r>
              <a:r>
                <a:rPr lang="en-US" altLang="ja-JP" sz="12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60</a:t>
              </a:r>
              <a:r>
                <a:rPr lang="ja-JP" altLang="en-US" sz="12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万円</a:t>
              </a:r>
              <a:endParaRPr lang="en-US" altLang="ja-JP"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endParaRPr>
            </a:p>
            <a:p>
              <a:pPr lvl="0" algn="just">
                <a:lnSpc>
                  <a:spcPct val="128000"/>
                </a:lnSpc>
              </a:pPr>
              <a:r>
                <a:rPr kumimoji="1" lang="ja-JP" altLang="en-US" sz="900" b="1" i="0" u="none" strike="noStrike" cap="none" normalizeH="0" baseline="0" dirty="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　</a:t>
              </a:r>
              <a:r>
                <a:rPr kumimoji="1" lang="ja-JP" altLang="en-US"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　　　　　　　 </a:t>
              </a:r>
              <a:r>
                <a:rPr lang="ja-JP" altLang="en-US"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＊子育て加算あり</a:t>
              </a:r>
              <a:r>
                <a:rPr lang="en-US" altLang="ja-JP"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a:t>
              </a:r>
              <a:r>
                <a:rPr kumimoji="1" lang="en-US" altLang="ja-JP"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18</a:t>
              </a:r>
              <a:r>
                <a:rPr kumimoji="1" lang="ja-JP" altLang="en-US"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歳未満の世帯員</a:t>
              </a:r>
              <a:r>
                <a:rPr kumimoji="1" lang="en-US" altLang="ja-JP"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1</a:t>
              </a:r>
              <a:r>
                <a:rPr kumimoji="1" lang="ja-JP" altLang="en-US"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人につき</a:t>
              </a:r>
              <a:r>
                <a:rPr kumimoji="1" lang="en-US" altLang="ja-JP"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100</a:t>
              </a:r>
              <a:r>
                <a:rPr kumimoji="1" lang="ja-JP" altLang="en-US"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rPr>
                <a:t>万円</a:t>
              </a:r>
              <a:r>
                <a:rPr lang="en-US" altLang="ja-JP" sz="900" b="1" dirty="0" smtClean="0">
                  <a:solidFill>
                    <a:srgbClr val="FF0000"/>
                  </a:solidFill>
                  <a:latin typeface="ＭＳ 明朝" panose="02020609040205080304" pitchFamily="17" charset="-128"/>
                  <a:ea typeface="ＭＳ 明朝" panose="02020609040205080304" pitchFamily="17" charset="-128"/>
                  <a:cs typeface="ＭＳ Ｐゴシック" pitchFamily="50" charset="-128"/>
                </a:rPr>
                <a:t>)</a:t>
              </a:r>
              <a:endParaRPr kumimoji="1" lang="ja-JP" sz="900" b="1" i="0" u="none" strike="noStrike" cap="none" normalizeH="0" baseline="0" dirty="0" smtClean="0">
                <a:ln>
                  <a:noFill/>
                </a:ln>
                <a:solidFill>
                  <a:srgbClr val="FF0000"/>
                </a:solidFill>
                <a:effectLst/>
                <a:latin typeface="ＭＳ 明朝" panose="02020609040205080304" pitchFamily="17" charset="-128"/>
                <a:ea typeface="ＭＳ 明朝" panose="02020609040205080304" pitchFamily="17" charset="-128"/>
                <a:cs typeface="ＭＳ Ｐゴシック" pitchFamily="50" charset="-128"/>
              </a:endParaRPr>
            </a:p>
          </p:txBody>
        </p:sp>
      </p:grpSp>
      <p:pic>
        <p:nvPicPr>
          <p:cNvPr id="1027" name="図 1" descr="C:\Users\999422\Desktop\ワクワク.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067" y="3392353"/>
            <a:ext cx="744259" cy="74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コンテンツ プレースホルダ 2"/>
          <p:cNvSpPr>
            <a:spLocks noGrp="1"/>
          </p:cNvSpPr>
          <p:nvPr>
            <p:ph sz="half" idx="1"/>
          </p:nvPr>
        </p:nvSpPr>
        <p:spPr>
          <a:xfrm>
            <a:off x="434617" y="867032"/>
            <a:ext cx="9012193" cy="348843"/>
          </a:xfrm>
          <a:ln>
            <a:noFill/>
          </a:ln>
        </p:spPr>
        <p:txBody>
          <a:bodyPr>
            <a:normAutofit/>
          </a:bodyPr>
          <a:lstStyle/>
          <a:p>
            <a:pPr>
              <a:buNone/>
            </a:pPr>
            <a:r>
              <a:rPr lang="ja-JP" altLang="en-US" sz="1400" dirty="0" smtClean="0">
                <a:latin typeface="ＭＳ 明朝" panose="02020609040205080304" pitchFamily="17" charset="-128"/>
                <a:ea typeface="ＭＳ 明朝" panose="02020609040205080304" pitchFamily="17" charset="-128"/>
              </a:rPr>
              <a:t>　</a:t>
            </a:r>
            <a:r>
              <a:rPr lang="ja-JP" altLang="en-US" sz="1400" b="1" dirty="0" smtClean="0">
                <a:latin typeface="ＭＳ 明朝" panose="02020609040205080304" pitchFamily="17" charset="-128"/>
                <a:ea typeface="ＭＳ 明朝" panose="02020609040205080304" pitchFamily="17" charset="-128"/>
              </a:rPr>
              <a:t>浜田市に定住を検討している方や、移住が決まった方には、次の補助制度があります。</a:t>
            </a:r>
            <a:endParaRPr lang="en-US" altLang="ja-JP" sz="1400" b="1" dirty="0" smtClean="0">
              <a:latin typeface="ＭＳ 明朝" panose="02020609040205080304" pitchFamily="17" charset="-128"/>
              <a:ea typeface="ＭＳ 明朝" panose="02020609040205080304" pitchFamily="17" charset="-128"/>
            </a:endParaRPr>
          </a:p>
        </p:txBody>
      </p:sp>
      <p:cxnSp>
        <p:nvCxnSpPr>
          <p:cNvPr id="3" name="直線コネクタ 2"/>
          <p:cNvCxnSpPr/>
          <p:nvPr/>
        </p:nvCxnSpPr>
        <p:spPr>
          <a:xfrm flipV="1">
            <a:off x="0" y="5254974"/>
            <a:ext cx="9155070" cy="83856"/>
          </a:xfrm>
          <a:prstGeom prst="line">
            <a:avLst/>
          </a:prstGeom>
        </p:spPr>
        <p:style>
          <a:lnRef idx="1">
            <a:schemeClr val="accent1"/>
          </a:lnRef>
          <a:fillRef idx="0">
            <a:schemeClr val="accent1"/>
          </a:fillRef>
          <a:effectRef idx="0">
            <a:schemeClr val="accent1"/>
          </a:effectRef>
          <a:fontRef idx="minor">
            <a:schemeClr val="tx1"/>
          </a:fontRef>
        </p:style>
      </p:cxnSp>
      <p:sp>
        <p:nvSpPr>
          <p:cNvPr id="18" name="コンテンツ プレースホルダ 2"/>
          <p:cNvSpPr>
            <a:spLocks noGrp="1"/>
          </p:cNvSpPr>
          <p:nvPr>
            <p:ph sz="half" idx="1"/>
          </p:nvPr>
        </p:nvSpPr>
        <p:spPr>
          <a:xfrm>
            <a:off x="609607" y="1931439"/>
            <a:ext cx="4079914" cy="457566"/>
          </a:xfrm>
          <a:ln>
            <a:noFill/>
          </a:ln>
        </p:spPr>
        <p:txBody>
          <a:bodyPr>
            <a:normAutofit/>
          </a:bodyPr>
          <a:lstStyle/>
          <a:p>
            <a:pPr marL="0" indent="0">
              <a:buNone/>
            </a:pPr>
            <a:r>
              <a:rPr lang="ja-JP" altLang="en-US" sz="2000" dirty="0" smtClean="0">
                <a:solidFill>
                  <a:srgbClr val="000066"/>
                </a:solidFill>
                <a:latin typeface="HGS明朝B" panose="02020800000000000000" pitchFamily="18" charset="-128"/>
                <a:ea typeface="HGS明朝B" panose="02020800000000000000" pitchFamily="18" charset="-128"/>
              </a:rPr>
              <a:t>宿泊費補助</a:t>
            </a:r>
            <a:r>
              <a:rPr lang="en-US" altLang="ja-JP" sz="1400" dirty="0" smtClean="0">
                <a:latin typeface="ＭＳ 明朝" panose="02020609040205080304" pitchFamily="17" charset="-128"/>
                <a:ea typeface="ＭＳ 明朝" panose="02020609040205080304" pitchFamily="17" charset="-128"/>
              </a:rPr>
              <a:t>  </a:t>
            </a:r>
            <a:endParaRPr lang="ja-JP" altLang="ja-JP" sz="1400" dirty="0">
              <a:latin typeface="ＭＳ 明朝" panose="02020609040205080304" pitchFamily="17" charset="-128"/>
              <a:ea typeface="ＭＳ 明朝" panose="02020609040205080304" pitchFamily="17" charset="-128"/>
            </a:endParaRPr>
          </a:p>
          <a:p>
            <a:pPr eaLnBrk="1" hangingPunct="1">
              <a:buFont typeface="Wingdings 2" pitchFamily="18" charset="2"/>
              <a:buNone/>
            </a:pPr>
            <a:endParaRPr lang="en-US" altLang="ja-JP" sz="1300" dirty="0" smtClean="0">
              <a:latin typeface="ＭＳ 明朝" panose="02020609040205080304" pitchFamily="17" charset="-128"/>
              <a:ea typeface="ＭＳ 明朝" panose="02020609040205080304" pitchFamily="17"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2425" y="3741490"/>
            <a:ext cx="771572" cy="771572"/>
          </a:xfrm>
          <a:prstGeom prst="rect">
            <a:avLst/>
          </a:prstGeom>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425" y="5682792"/>
            <a:ext cx="1462686" cy="1187593"/>
          </a:xfrm>
          <a:prstGeom prst="rect">
            <a:avLst/>
          </a:prstGeom>
        </p:spPr>
      </p:pic>
    </p:spTree>
    <p:extLst>
      <p:ext uri="{BB962C8B-B14F-4D97-AF65-F5344CB8AC3E}">
        <p14:creationId xmlns:p14="http://schemas.microsoft.com/office/powerpoint/2010/main" val="295639759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4998" y="1550728"/>
            <a:ext cx="3203590" cy="2135728"/>
          </a:xfrm>
          <a:prstGeom prst="rect">
            <a:avLst/>
          </a:prstGeom>
        </p:spPr>
      </p:pic>
      <p:sp>
        <p:nvSpPr>
          <p:cNvPr id="8" name="テキスト ボックス 7"/>
          <p:cNvSpPr txBox="1"/>
          <p:nvPr/>
        </p:nvSpPr>
        <p:spPr>
          <a:xfrm>
            <a:off x="233784" y="1739255"/>
            <a:ext cx="2401214" cy="1954381"/>
          </a:xfrm>
          <a:prstGeom prst="rect">
            <a:avLst/>
          </a:prstGeom>
          <a:noFill/>
        </p:spPr>
        <p:txBody>
          <a:bodyPr wrap="square" rtlCol="0">
            <a:spAutoFit/>
          </a:bodyPr>
          <a:lstStyle/>
          <a:p>
            <a:r>
              <a:rPr lang="ja-JP" altLang="en-US" sz="2000" b="1" dirty="0" smtClean="0">
                <a:ln>
                  <a:solidFill>
                    <a:schemeClr val="bg1"/>
                  </a:solidFill>
                </a:ln>
                <a:solidFill>
                  <a:srgbClr val="002060"/>
                </a:solidFill>
                <a:latin typeface="HGS明朝B" panose="02020800000000000000" pitchFamily="18" charset="-128"/>
                <a:ea typeface="HGS明朝B" panose="02020800000000000000" pitchFamily="18" charset="-128"/>
              </a:rPr>
              <a:t>ふるさと郷育</a:t>
            </a:r>
            <a:endParaRPr lang="en-US" altLang="ja-JP" sz="2000" b="1" dirty="0" smtClean="0">
              <a:ln>
                <a:solidFill>
                  <a:schemeClr val="bg1"/>
                </a:solidFill>
              </a:ln>
              <a:solidFill>
                <a:srgbClr val="002060"/>
              </a:solidFill>
              <a:latin typeface="HGS明朝B" panose="02020800000000000000" pitchFamily="18" charset="-128"/>
              <a:ea typeface="HGS明朝B" panose="02020800000000000000" pitchFamily="18" charset="-128"/>
            </a:endParaRPr>
          </a:p>
          <a:p>
            <a:r>
              <a:rPr lang="ja-JP" altLang="en-US" dirty="0" smtClean="0">
                <a:solidFill>
                  <a:srgbClr val="0000CC"/>
                </a:solidFill>
                <a:latin typeface="ＭＳ 明朝" panose="02020609040205080304" pitchFamily="17" charset="-128"/>
                <a:ea typeface="ＭＳ 明朝" panose="02020609040205080304" pitchFamily="17" charset="-128"/>
              </a:rPr>
              <a:t> </a:t>
            </a:r>
            <a:r>
              <a:rPr lang="ja-JP" altLang="en-US" sz="1200" b="1" dirty="0" smtClean="0">
                <a:latin typeface="ＭＳ 明朝" panose="02020609040205080304" pitchFamily="17" charset="-128"/>
                <a:ea typeface="ＭＳ 明朝" panose="02020609040205080304" pitchFamily="17" charset="-128"/>
              </a:rPr>
              <a:t>地域</a:t>
            </a:r>
            <a:r>
              <a:rPr lang="ja-JP" altLang="en-US" sz="1200" b="1" dirty="0">
                <a:latin typeface="ＭＳ 明朝" panose="02020609040205080304" pitchFamily="17" charset="-128"/>
                <a:ea typeface="ＭＳ 明朝" panose="02020609040205080304" pitchFamily="17" charset="-128"/>
              </a:rPr>
              <a:t>の特色ある資源を</a:t>
            </a:r>
            <a:r>
              <a:rPr lang="ja-JP" altLang="en-US" sz="1200" b="1" dirty="0" smtClean="0">
                <a:latin typeface="ＭＳ 明朝" panose="02020609040205080304" pitchFamily="17" charset="-128"/>
                <a:ea typeface="ＭＳ 明朝" panose="02020609040205080304" pitchFamily="17" charset="-128"/>
              </a:rPr>
              <a:t>活かし</a:t>
            </a:r>
            <a:endParaRPr lang="en-US" altLang="ja-JP" sz="1200" b="1" dirty="0" smtClean="0">
              <a:latin typeface="ＭＳ 明朝" panose="02020609040205080304" pitchFamily="17" charset="-128"/>
              <a:ea typeface="ＭＳ 明朝" panose="02020609040205080304" pitchFamily="17" charset="-128"/>
            </a:endParaRPr>
          </a:p>
          <a:p>
            <a:r>
              <a:rPr lang="ja-JP" altLang="en-US" sz="1200" b="1" dirty="0" smtClean="0">
                <a:latin typeface="ＭＳ 明朝" panose="02020609040205080304" pitchFamily="17" charset="-128"/>
                <a:ea typeface="ＭＳ 明朝" panose="02020609040205080304" pitchFamily="17" charset="-128"/>
              </a:rPr>
              <a:t>ながら、「</a:t>
            </a:r>
            <a:r>
              <a:rPr lang="ja-JP" altLang="en-US" sz="1200" b="1" dirty="0">
                <a:latin typeface="ＭＳ 明朝" panose="02020609040205080304" pitchFamily="17" charset="-128"/>
                <a:ea typeface="ＭＳ 明朝" panose="02020609040205080304" pitchFamily="17" charset="-128"/>
              </a:rPr>
              <a:t>子どもの生きる力」や「ふるさとへの愛着や誇り</a:t>
            </a:r>
            <a:r>
              <a:rPr lang="ja-JP" altLang="en-US" sz="1200" b="1" dirty="0" smtClean="0">
                <a:latin typeface="ＭＳ 明朝" panose="02020609040205080304" pitchFamily="17" charset="-128"/>
                <a:ea typeface="ＭＳ 明朝" panose="02020609040205080304" pitchFamily="17" charset="-128"/>
              </a:rPr>
              <a:t>」を育てることを目指して</a:t>
            </a:r>
            <a:r>
              <a:rPr lang="ja-JP" altLang="en-US" sz="1200" b="1" dirty="0">
                <a:latin typeface="ＭＳ 明朝" panose="02020609040205080304" pitchFamily="17" charset="-128"/>
                <a:ea typeface="ＭＳ 明朝" panose="02020609040205080304" pitchFamily="17" charset="-128"/>
              </a:rPr>
              <a:t>、</a:t>
            </a:r>
            <a:r>
              <a:rPr lang="ja-JP" altLang="en-US" sz="1200" b="1" dirty="0" smtClean="0">
                <a:latin typeface="ＭＳ 明朝" panose="02020609040205080304" pitchFamily="17" charset="-128"/>
                <a:ea typeface="ＭＳ 明朝" panose="02020609040205080304" pitchFamily="17" charset="-128"/>
              </a:rPr>
              <a:t>学校</a:t>
            </a:r>
            <a:r>
              <a:rPr lang="ja-JP" altLang="en-US" sz="1200" b="1" dirty="0">
                <a:latin typeface="ＭＳ 明朝" panose="02020609040205080304" pitchFamily="17" charset="-128"/>
                <a:ea typeface="ＭＳ 明朝" panose="02020609040205080304" pitchFamily="17" charset="-128"/>
              </a:rPr>
              <a:t>と地域が連携</a:t>
            </a:r>
            <a:r>
              <a:rPr lang="ja-JP" altLang="en-US" sz="1200" b="1" dirty="0" smtClean="0">
                <a:latin typeface="ＭＳ 明朝" panose="02020609040205080304" pitchFamily="17" charset="-128"/>
                <a:ea typeface="ＭＳ 明朝" panose="02020609040205080304" pitchFamily="17" charset="-128"/>
              </a:rPr>
              <a:t>して様々</a:t>
            </a:r>
            <a:r>
              <a:rPr lang="ja-JP" altLang="en-US" sz="1200" b="1" dirty="0">
                <a:latin typeface="ＭＳ 明朝" panose="02020609040205080304" pitchFamily="17" charset="-128"/>
                <a:ea typeface="ＭＳ 明朝" panose="02020609040205080304" pitchFamily="17" charset="-128"/>
              </a:rPr>
              <a:t>な地域学習や体験学習等に</a:t>
            </a:r>
            <a:r>
              <a:rPr lang="ja-JP" altLang="en-US" sz="1200" b="1" dirty="0" smtClean="0">
                <a:latin typeface="ＭＳ 明朝" panose="02020609040205080304" pitchFamily="17" charset="-128"/>
                <a:ea typeface="ＭＳ 明朝" panose="02020609040205080304" pitchFamily="17" charset="-128"/>
              </a:rPr>
              <a:t>取り組んでいます。</a:t>
            </a:r>
            <a:endParaRPr lang="ja-JP" altLang="en-US" sz="1200" b="1" dirty="0">
              <a:solidFill>
                <a:srgbClr val="0000CC"/>
              </a:solidFill>
              <a:latin typeface="ＭＳ 明朝" panose="02020609040205080304" pitchFamily="17" charset="-128"/>
              <a:ea typeface="ＭＳ 明朝" panose="02020609040205080304" pitchFamily="17" charset="-128"/>
            </a:endParaRPr>
          </a:p>
          <a:p>
            <a:endParaRPr kumimoji="1" lang="ja-JP" altLang="en-US" sz="1100" dirty="0">
              <a:solidFill>
                <a:srgbClr val="0000CC"/>
              </a:solidFill>
              <a:latin typeface="ＭＳ 明朝" panose="02020609040205080304" pitchFamily="17" charset="-128"/>
              <a:ea typeface="ＭＳ 明朝" panose="02020609040205080304" pitchFamily="17" charset="-128"/>
            </a:endParaRPr>
          </a:p>
        </p:txBody>
      </p:sp>
      <p:sp>
        <p:nvSpPr>
          <p:cNvPr id="12" name="テキスト ボックス 11"/>
          <p:cNvSpPr txBox="1"/>
          <p:nvPr/>
        </p:nvSpPr>
        <p:spPr>
          <a:xfrm>
            <a:off x="233783" y="4358411"/>
            <a:ext cx="2459989" cy="1877437"/>
          </a:xfrm>
          <a:prstGeom prst="rect">
            <a:avLst/>
          </a:prstGeom>
          <a:noFill/>
        </p:spPr>
        <p:txBody>
          <a:bodyPr wrap="square" rtlCol="0">
            <a:spAutoFit/>
          </a:bodyPr>
          <a:lstStyle/>
          <a:p>
            <a:r>
              <a:rPr lang="ja-JP" altLang="en-US" sz="2000" b="1" dirty="0" smtClean="0">
                <a:ln>
                  <a:solidFill>
                    <a:schemeClr val="bg1"/>
                  </a:solidFill>
                </a:ln>
                <a:solidFill>
                  <a:srgbClr val="000066"/>
                </a:solidFill>
                <a:latin typeface="HGS明朝B" panose="02020800000000000000" pitchFamily="18" charset="-128"/>
                <a:ea typeface="HGS明朝B" panose="02020800000000000000" pitchFamily="18" charset="-128"/>
              </a:rPr>
              <a:t>学校教育</a:t>
            </a:r>
            <a:r>
              <a:rPr lang="ja-JP" altLang="en-US" dirty="0" smtClean="0">
                <a:solidFill>
                  <a:srgbClr val="FF0000"/>
                </a:solidFill>
              </a:rPr>
              <a:t>　</a:t>
            </a:r>
            <a:r>
              <a:rPr lang="ja-JP" altLang="en-US" sz="1100" dirty="0"/>
              <a:t>　</a:t>
            </a:r>
            <a:r>
              <a:rPr lang="ja-JP" altLang="en-US" sz="1100" dirty="0" smtClean="0"/>
              <a:t>　　</a:t>
            </a:r>
            <a:endParaRPr lang="en-US" altLang="ja-JP" sz="1100" dirty="0" smtClean="0"/>
          </a:p>
          <a:p>
            <a:r>
              <a:rPr lang="ja-JP" altLang="en-US" sz="1100" b="1" dirty="0" smtClean="0">
                <a:latin typeface="ＭＳ 明朝" panose="02020609040205080304" pitchFamily="17" charset="-128"/>
                <a:ea typeface="ＭＳ 明朝" panose="02020609040205080304" pitchFamily="17" charset="-128"/>
              </a:rPr>
              <a:t>　</a:t>
            </a:r>
            <a:r>
              <a:rPr lang="ja-JP" altLang="en-US" sz="1200" b="1" dirty="0" smtClean="0">
                <a:latin typeface="ＭＳ 明朝" panose="02020609040205080304" pitchFamily="17" charset="-128"/>
                <a:ea typeface="ＭＳ 明朝" panose="02020609040205080304" pitchFamily="17" charset="-128"/>
              </a:rPr>
              <a:t>子どもたちの生きる力を育む</a:t>
            </a:r>
            <a:endParaRPr lang="en-US" altLang="ja-JP" sz="1200" b="1" dirty="0" smtClean="0">
              <a:latin typeface="ＭＳ 明朝" panose="02020609040205080304" pitchFamily="17" charset="-128"/>
              <a:ea typeface="ＭＳ 明朝" panose="02020609040205080304" pitchFamily="17" charset="-128"/>
            </a:endParaRPr>
          </a:p>
          <a:p>
            <a:r>
              <a:rPr lang="ja-JP" altLang="en-US" sz="1200" b="1" dirty="0" smtClean="0">
                <a:latin typeface="ＭＳ 明朝" panose="02020609040205080304" pitchFamily="17" charset="-128"/>
                <a:ea typeface="ＭＳ 明朝" panose="02020609040205080304" pitchFamily="17" charset="-128"/>
              </a:rPr>
              <a:t>ために、「図書館活用教育」と「協調学習」を柱に、研修の充実と指定校を中心とした取組みをすることにより、主体的・対話的で深い学びの実現に向けた授業改善を、全小中学校で進めています。</a:t>
            </a:r>
            <a:endParaRPr kumimoji="1" lang="ja-JP" altLang="en-US" sz="1200" b="1" dirty="0">
              <a:solidFill>
                <a:srgbClr val="FF0000"/>
              </a:solidFill>
              <a:latin typeface="ＭＳ 明朝" panose="02020609040205080304" pitchFamily="17" charset="-128"/>
              <a:ea typeface="ＭＳ 明朝" panose="02020609040205080304" pitchFamily="17" charset="-128"/>
            </a:endParaRPr>
          </a:p>
        </p:txBody>
      </p:sp>
      <p:grpSp>
        <p:nvGrpSpPr>
          <p:cNvPr id="5" name="グループ化 4"/>
          <p:cNvGrpSpPr/>
          <p:nvPr/>
        </p:nvGrpSpPr>
        <p:grpSpPr>
          <a:xfrm>
            <a:off x="362462" y="203780"/>
            <a:ext cx="4366055" cy="493499"/>
            <a:chOff x="403652" y="195542"/>
            <a:chExt cx="4366055" cy="493499"/>
          </a:xfrm>
        </p:grpSpPr>
        <p:sp>
          <p:nvSpPr>
            <p:cNvPr id="15" name="正方形/長方形 14"/>
            <p:cNvSpPr/>
            <p:nvPr/>
          </p:nvSpPr>
          <p:spPr>
            <a:xfrm>
              <a:off x="438951" y="196598"/>
              <a:ext cx="4330756" cy="492443"/>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600" b="1" dirty="0" smtClean="0">
                  <a:ln>
                    <a:solidFill>
                      <a:schemeClr val="bg1"/>
                    </a:solidFill>
                  </a:ln>
                  <a:solidFill>
                    <a:srgbClr val="002060"/>
                  </a:solidFill>
                  <a:latin typeface="HGS明朝B" panose="02020800000000000000" pitchFamily="18" charset="-128"/>
                  <a:ea typeface="HGS明朝B" panose="02020800000000000000" pitchFamily="18" charset="-128"/>
                </a:rPr>
                <a:t> 浜田市の子育て・教育環境</a:t>
              </a:r>
              <a:endParaRPr lang="ja-JP" altLang="en-US" sz="26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6" name="テキスト ボックス 15"/>
            <p:cNvSpPr txBox="1"/>
            <p:nvPr/>
          </p:nvSpPr>
          <p:spPr>
            <a:xfrm>
              <a:off x="403652" y="195542"/>
              <a:ext cx="116237" cy="493499"/>
            </a:xfrm>
            <a:prstGeom prst="rect">
              <a:avLst/>
            </a:prstGeom>
            <a:solidFill>
              <a:schemeClr val="tx2">
                <a:lumMod val="75000"/>
              </a:schemeClr>
            </a:solidFill>
          </p:spPr>
          <p:txBody>
            <a:bodyPr wrap="square" rtlCol="0">
              <a:spAutoFit/>
            </a:bodyPr>
            <a:lstStyle/>
            <a:p>
              <a:endParaRPr kumimoji="1" lang="ja-JP" altLang="en-US" dirty="0"/>
            </a:p>
          </p:txBody>
        </p:sp>
      </p:gr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3364" r="3153" b="5170"/>
          <a:stretch/>
        </p:blipFill>
        <p:spPr>
          <a:xfrm>
            <a:off x="5910691" y="124646"/>
            <a:ext cx="2988340" cy="2102676"/>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6040" t="8238" r="9266" b="6646"/>
          <a:stretch/>
        </p:blipFill>
        <p:spPr>
          <a:xfrm>
            <a:off x="5910691" y="2269783"/>
            <a:ext cx="2988340" cy="2121950"/>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207" y="4476655"/>
            <a:ext cx="2987824" cy="2240868"/>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r="50305" b="50051"/>
          <a:stretch/>
        </p:blipFill>
        <p:spPr>
          <a:xfrm>
            <a:off x="2634998" y="4024218"/>
            <a:ext cx="3203590" cy="2414961"/>
          </a:xfrm>
          <a:prstGeom prst="rect">
            <a:avLst/>
          </a:prstGeom>
        </p:spPr>
      </p:pic>
      <p:sp>
        <p:nvSpPr>
          <p:cNvPr id="13" name="テキスト ボックス 12"/>
          <p:cNvSpPr txBox="1"/>
          <p:nvPr/>
        </p:nvSpPr>
        <p:spPr>
          <a:xfrm>
            <a:off x="345254" y="778592"/>
            <a:ext cx="5388281" cy="461665"/>
          </a:xfrm>
          <a:prstGeom prst="rect">
            <a:avLst/>
          </a:prstGeom>
          <a:noFill/>
        </p:spPr>
        <p:txBody>
          <a:bodyPr wrap="square" rtlCol="0">
            <a:spAutoFit/>
          </a:bodyPr>
          <a:lstStyle/>
          <a:p>
            <a:r>
              <a:rPr lang="ja-JP" altLang="en-US" sz="1200" dirty="0">
                <a:latin typeface="ＭＳ 明朝" panose="02020609040205080304" pitchFamily="17" charset="-128"/>
                <a:ea typeface="ＭＳ 明朝" panose="02020609040205080304" pitchFamily="17" charset="-128"/>
              </a:rPr>
              <a:t>　</a:t>
            </a:r>
            <a:r>
              <a:rPr lang="ja-JP" altLang="en-US" sz="1200" b="1" dirty="0" smtClean="0">
                <a:latin typeface="ＭＳ 明朝" panose="02020609040205080304" pitchFamily="17" charset="-128"/>
                <a:ea typeface="ＭＳ 明朝" panose="02020609040205080304" pitchFamily="17" charset="-128"/>
              </a:rPr>
              <a:t>浜田市では、</a:t>
            </a:r>
            <a:r>
              <a:rPr lang="ja-JP" altLang="ja-JP" sz="1200" b="1" dirty="0" smtClean="0">
                <a:latin typeface="ＭＳ 明朝" panose="02020609040205080304" pitchFamily="17" charset="-128"/>
                <a:ea typeface="ＭＳ 明朝" panose="02020609040205080304" pitchFamily="17" charset="-128"/>
              </a:rPr>
              <a:t>自ら</a:t>
            </a:r>
            <a:r>
              <a:rPr lang="ja-JP" altLang="ja-JP" sz="1200" b="1" dirty="0">
                <a:latin typeface="ＭＳ 明朝" panose="02020609040205080304" pitchFamily="17" charset="-128"/>
                <a:ea typeface="ＭＳ 明朝" panose="02020609040205080304" pitchFamily="17" charset="-128"/>
              </a:rPr>
              <a:t>学び高めあう学習活動を推進し、郷土に誇</a:t>
            </a:r>
            <a:r>
              <a:rPr lang="ja-JP" altLang="ja-JP" sz="1200" b="1" dirty="0" smtClean="0">
                <a:latin typeface="ＭＳ 明朝" panose="02020609040205080304" pitchFamily="17" charset="-128"/>
                <a:ea typeface="ＭＳ 明朝" panose="02020609040205080304" pitchFamily="17" charset="-128"/>
              </a:rPr>
              <a:t>りを</a:t>
            </a:r>
            <a:r>
              <a:rPr lang="ja-JP" altLang="en-US" sz="1200" b="1" dirty="0" smtClean="0">
                <a:latin typeface="ＭＳ 明朝" panose="02020609040205080304" pitchFamily="17" charset="-128"/>
                <a:ea typeface="ＭＳ 明朝" panose="02020609040205080304" pitchFamily="17" charset="-128"/>
              </a:rPr>
              <a:t>も</a:t>
            </a:r>
            <a:r>
              <a:rPr lang="ja-JP" altLang="ja-JP" sz="1200" b="1" dirty="0" smtClean="0">
                <a:latin typeface="ＭＳ 明朝" panose="02020609040205080304" pitchFamily="17" charset="-128"/>
                <a:ea typeface="ＭＳ 明朝" panose="02020609040205080304" pitchFamily="17" charset="-128"/>
              </a:rPr>
              <a:t>った</a:t>
            </a:r>
            <a:endParaRPr lang="en-US" altLang="ja-JP" sz="1200" b="1" dirty="0" smtClean="0">
              <a:latin typeface="ＭＳ 明朝" panose="02020609040205080304" pitchFamily="17" charset="-128"/>
              <a:ea typeface="ＭＳ 明朝" panose="02020609040205080304" pitchFamily="17" charset="-128"/>
            </a:endParaRPr>
          </a:p>
          <a:p>
            <a:r>
              <a:rPr lang="ja-JP" altLang="ja-JP" sz="1200" b="1" dirty="0" smtClean="0">
                <a:latin typeface="ＭＳ 明朝" panose="02020609040205080304" pitchFamily="17" charset="-128"/>
                <a:ea typeface="ＭＳ 明朝" panose="02020609040205080304" pitchFamily="17" charset="-128"/>
              </a:rPr>
              <a:t>次</a:t>
            </a:r>
            <a:r>
              <a:rPr lang="ja-JP" altLang="ja-JP" sz="1200" b="1" dirty="0">
                <a:latin typeface="ＭＳ 明朝" panose="02020609040205080304" pitchFamily="17" charset="-128"/>
                <a:ea typeface="ＭＳ 明朝" panose="02020609040205080304" pitchFamily="17" charset="-128"/>
              </a:rPr>
              <a:t>世代を</a:t>
            </a:r>
            <a:r>
              <a:rPr lang="ja-JP" altLang="ja-JP" sz="1200" b="1" dirty="0" smtClean="0">
                <a:latin typeface="ＭＳ 明朝" panose="02020609040205080304" pitchFamily="17" charset="-128"/>
                <a:ea typeface="ＭＳ 明朝" panose="02020609040205080304" pitchFamily="17" charset="-128"/>
              </a:rPr>
              <a:t>担う人づくり</a:t>
            </a:r>
            <a:r>
              <a:rPr lang="ja-JP" altLang="ja-JP" sz="1200" b="1" dirty="0">
                <a:latin typeface="ＭＳ 明朝" panose="02020609040205080304" pitchFamily="17" charset="-128"/>
                <a:ea typeface="ＭＳ 明朝" panose="02020609040205080304" pitchFamily="17" charset="-128"/>
              </a:rPr>
              <a:t>を</a:t>
            </a:r>
            <a:r>
              <a:rPr lang="ja-JP" altLang="ja-JP" sz="1200" b="1" dirty="0" smtClean="0">
                <a:latin typeface="ＭＳ 明朝" panose="02020609040205080304" pitchFamily="17" charset="-128"/>
                <a:ea typeface="ＭＳ 明朝" panose="02020609040205080304" pitchFamily="17" charset="-128"/>
              </a:rPr>
              <a:t>目指し</a:t>
            </a:r>
            <a:r>
              <a:rPr lang="ja-JP" altLang="en-US" sz="1200" b="1" dirty="0" smtClean="0">
                <a:latin typeface="ＭＳ 明朝" panose="02020609040205080304" pitchFamily="17" charset="-128"/>
                <a:ea typeface="ＭＳ 明朝" panose="02020609040205080304" pitchFamily="17" charset="-128"/>
              </a:rPr>
              <a:t>て、様々な取組を行っています。</a:t>
            </a:r>
            <a:endParaRPr kumimoji="1" lang="ja-JP" altLang="en-US" sz="1200" b="1"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24769030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50111" y="163718"/>
            <a:ext cx="8866773" cy="769441"/>
          </a:xfrm>
          <a:prstGeom prst="rect">
            <a:avLst/>
          </a:prstGeom>
          <a:noFill/>
        </p:spPr>
        <p:txBody>
          <a:bodyPr wrap="square" rtlCol="0">
            <a:spAutoFit/>
          </a:bodyPr>
          <a:lstStyle/>
          <a:p>
            <a:r>
              <a:rPr lang="ja-JP" altLang="en-US" sz="2000" b="1" smtClean="0">
                <a:ln>
                  <a:solidFill>
                    <a:schemeClr val="bg1"/>
                  </a:solidFill>
                </a:ln>
                <a:solidFill>
                  <a:srgbClr val="000066"/>
                </a:solidFill>
                <a:latin typeface="HGS明朝B" panose="02020800000000000000" pitchFamily="18" charset="-128"/>
                <a:ea typeface="HGS明朝B" panose="02020800000000000000" pitchFamily="18" charset="-128"/>
              </a:rPr>
              <a:t>市内県立高校の取組</a:t>
            </a:r>
            <a:endParaRPr lang="en-US" altLang="ja-JP" sz="2000" b="1" dirty="0">
              <a:ln>
                <a:solidFill>
                  <a:schemeClr val="bg1"/>
                </a:solidFill>
              </a:ln>
              <a:solidFill>
                <a:srgbClr val="000066"/>
              </a:solidFill>
              <a:latin typeface="HGS明朝B" panose="02020800000000000000" pitchFamily="18" charset="-128"/>
              <a:ea typeface="HGS明朝B" panose="02020800000000000000" pitchFamily="18" charset="-128"/>
            </a:endParaRPr>
          </a:p>
          <a:p>
            <a:r>
              <a:rPr lang="ja-JP" altLang="en-US" sz="1100" dirty="0" smtClean="0">
                <a:solidFill>
                  <a:srgbClr val="FF0000"/>
                </a:solidFill>
                <a:latin typeface="ＭＳ 明朝" panose="02020609040205080304" pitchFamily="17" charset="-128"/>
                <a:ea typeface="ＭＳ 明朝" panose="02020609040205080304" pitchFamily="17" charset="-128"/>
              </a:rPr>
              <a:t>　　</a:t>
            </a:r>
            <a:r>
              <a:rPr lang="ja-JP" altLang="en-US" sz="1200" b="1" dirty="0" smtClean="0">
                <a:latin typeface="ＭＳ 明朝" panose="02020609040205080304" pitchFamily="17" charset="-128"/>
                <a:ea typeface="ＭＳ 明朝" panose="02020609040205080304" pitchFamily="17" charset="-128"/>
              </a:rPr>
              <a:t>市内には県立高校が</a:t>
            </a:r>
            <a:r>
              <a:rPr lang="en-US" altLang="ja-JP" sz="1200" b="1" dirty="0" smtClean="0">
                <a:latin typeface="ＭＳ 明朝" panose="02020609040205080304" pitchFamily="17" charset="-128"/>
                <a:ea typeface="ＭＳ 明朝" panose="02020609040205080304" pitchFamily="17" charset="-128"/>
              </a:rPr>
              <a:t>3</a:t>
            </a:r>
            <a:r>
              <a:rPr lang="ja-JP" altLang="en-US" sz="1200" b="1" dirty="0" smtClean="0">
                <a:latin typeface="ＭＳ 明朝" panose="02020609040205080304" pitchFamily="17" charset="-128"/>
                <a:ea typeface="ＭＳ 明朝" panose="02020609040205080304" pitchFamily="17" charset="-128"/>
              </a:rPr>
              <a:t>校あります。それぞれが、「生きる力」を育むことを目的に、</a:t>
            </a:r>
            <a:endParaRPr lang="en-US" altLang="ja-JP" sz="1200" b="1" dirty="0" smtClean="0">
              <a:latin typeface="ＭＳ 明朝" panose="02020609040205080304" pitchFamily="17" charset="-128"/>
              <a:ea typeface="ＭＳ 明朝" panose="02020609040205080304" pitchFamily="17" charset="-128"/>
            </a:endParaRPr>
          </a:p>
          <a:p>
            <a:r>
              <a:rPr lang="ja-JP" altLang="en-US" sz="1200" b="1" dirty="0" smtClean="0">
                <a:latin typeface="ＭＳ 明朝" panose="02020609040205080304" pitchFamily="17" charset="-128"/>
                <a:ea typeface="ＭＳ 明朝" panose="02020609040205080304" pitchFamily="17" charset="-128"/>
              </a:rPr>
              <a:t>　地域社会と協働による魅力ある高校づくりに取り組んでいます。</a:t>
            </a:r>
            <a:endParaRPr kumimoji="1" lang="ja-JP" altLang="en-US" sz="1200" b="1" dirty="0">
              <a:latin typeface="HGP創英角ｺﾞｼｯｸUB" pitchFamily="50" charset="-128"/>
              <a:ea typeface="HGP創英角ｺﾞｼｯｸUB" pitchFamily="50" charset="-128"/>
            </a:endParaRPr>
          </a:p>
        </p:txBody>
      </p:sp>
      <p:pic>
        <p:nvPicPr>
          <p:cNvPr id="11" name="図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39913" y="4937632"/>
            <a:ext cx="2740325" cy="1697037"/>
          </a:xfrm>
          <a:prstGeom prst="rect">
            <a:avLst/>
          </a:prstGeom>
        </p:spPr>
      </p:pic>
      <p:pic>
        <p:nvPicPr>
          <p:cNvPr id="22" name="図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8966" y="1004992"/>
            <a:ext cx="2319786" cy="1754997"/>
          </a:xfrm>
          <a:prstGeom prst="rect">
            <a:avLst/>
          </a:prstGeom>
        </p:spPr>
      </p:pic>
      <p:pic>
        <p:nvPicPr>
          <p:cNvPr id="6" name="図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78311" y="1004991"/>
            <a:ext cx="2579219" cy="1744595"/>
          </a:xfrm>
          <a:prstGeom prst="rect">
            <a:avLst/>
          </a:prstGeom>
        </p:spPr>
      </p:pic>
      <p:sp>
        <p:nvSpPr>
          <p:cNvPr id="27" name="テキスト ボックス 26"/>
          <p:cNvSpPr txBox="1"/>
          <p:nvPr/>
        </p:nvSpPr>
        <p:spPr>
          <a:xfrm>
            <a:off x="5744836" y="2707026"/>
            <a:ext cx="1222168" cy="2308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地元企業ツアー</a:t>
            </a:r>
            <a:endParaRPr lang="en-US" altLang="ja-JP" sz="900" dirty="0" smtClean="0">
              <a:latin typeface="HGP創英角ｺﾞｼｯｸUB" pitchFamily="50" charset="-128"/>
              <a:ea typeface="HGP創英角ｺﾞｼｯｸUB" pitchFamily="50" charset="-128"/>
            </a:endParaRPr>
          </a:p>
        </p:txBody>
      </p:sp>
      <p:grpSp>
        <p:nvGrpSpPr>
          <p:cNvPr id="42" name="グループ化 41"/>
          <p:cNvGrpSpPr/>
          <p:nvPr/>
        </p:nvGrpSpPr>
        <p:grpSpPr>
          <a:xfrm>
            <a:off x="315484" y="2710863"/>
            <a:ext cx="3929516" cy="230832"/>
            <a:chOff x="326227" y="1943128"/>
            <a:chExt cx="3929516" cy="230832"/>
          </a:xfrm>
        </p:grpSpPr>
        <p:sp>
          <p:nvSpPr>
            <p:cNvPr id="25" name="テキスト ボックス 24"/>
            <p:cNvSpPr txBox="1"/>
            <p:nvPr/>
          </p:nvSpPr>
          <p:spPr>
            <a:xfrm>
              <a:off x="326227" y="1943128"/>
              <a:ext cx="1980368" cy="215444"/>
            </a:xfrm>
            <a:prstGeom prst="rect">
              <a:avLst/>
            </a:prstGeom>
            <a:noFill/>
          </p:spPr>
          <p:txBody>
            <a:bodyPr wrap="square" rtlCol="0">
              <a:spAutoFit/>
            </a:bodyPr>
            <a:lstStyle/>
            <a:p>
              <a:pPr algn="dist">
                <a:defRPr/>
              </a:pPr>
              <a:r>
                <a:rPr lang="ja-JP" altLang="en-US" sz="800" dirty="0" smtClean="0">
                  <a:ln>
                    <a:solidFill>
                      <a:schemeClr val="tx1"/>
                    </a:solidFill>
                  </a:ln>
                  <a:latin typeface="ＭＳ 明朝" panose="02020609040205080304" pitchFamily="17" charset="-128"/>
                  <a:ea typeface="ＭＳ 明朝" panose="02020609040205080304" pitchFamily="17" charset="-128"/>
                </a:rPr>
                <a:t>地域</a:t>
              </a:r>
              <a:r>
                <a:rPr lang="ja-JP" altLang="en-US" sz="800" dirty="0">
                  <a:ln>
                    <a:solidFill>
                      <a:schemeClr val="tx1"/>
                    </a:solidFill>
                  </a:ln>
                  <a:latin typeface="ＭＳ 明朝" panose="02020609040205080304" pitchFamily="17" charset="-128"/>
                  <a:ea typeface="ＭＳ 明朝" panose="02020609040205080304" pitchFamily="17" charset="-128"/>
                </a:rPr>
                <a:t>住民</a:t>
              </a:r>
              <a:r>
                <a:rPr lang="ja-JP" altLang="en-US" sz="800" dirty="0" smtClean="0">
                  <a:ln>
                    <a:solidFill>
                      <a:schemeClr val="tx1"/>
                    </a:solidFill>
                  </a:ln>
                  <a:latin typeface="ＭＳ 明朝" panose="02020609040205080304" pitchFamily="17" charset="-128"/>
                  <a:ea typeface="ＭＳ 明朝" panose="02020609040205080304" pitchFamily="17" charset="-128"/>
                </a:rPr>
                <a:t>との</a:t>
              </a:r>
              <a:r>
                <a:rPr lang="en-US" altLang="ja-JP" sz="800" dirty="0" smtClean="0">
                  <a:ln>
                    <a:solidFill>
                      <a:schemeClr val="tx1"/>
                    </a:solidFill>
                  </a:ln>
                  <a:latin typeface="ＭＳ 明朝" panose="02020609040205080304" pitchFamily="17" charset="-128"/>
                  <a:ea typeface="ＭＳ 明朝" panose="02020609040205080304" pitchFamily="17" charset="-128"/>
                </a:rPr>
                <a:t>1</a:t>
              </a:r>
              <a:r>
                <a:rPr lang="ja-JP" altLang="en-US" sz="800" dirty="0" smtClean="0">
                  <a:ln>
                    <a:solidFill>
                      <a:schemeClr val="tx1"/>
                    </a:solidFill>
                  </a:ln>
                  <a:latin typeface="ＭＳ 明朝" panose="02020609040205080304" pitchFamily="17" charset="-128"/>
                  <a:ea typeface="ＭＳ 明朝" panose="02020609040205080304" pitchFamily="17" charset="-128"/>
                </a:rPr>
                <a:t>対</a:t>
              </a:r>
              <a:r>
                <a:rPr lang="en-US" altLang="ja-JP" sz="800" dirty="0" smtClean="0">
                  <a:ln>
                    <a:solidFill>
                      <a:schemeClr val="tx1"/>
                    </a:solidFill>
                  </a:ln>
                  <a:latin typeface="ＭＳ 明朝" panose="02020609040205080304" pitchFamily="17" charset="-128"/>
                  <a:ea typeface="ＭＳ 明朝" panose="02020609040205080304" pitchFamily="17" charset="-128"/>
                </a:rPr>
                <a:t>1</a:t>
              </a:r>
              <a:r>
                <a:rPr lang="ja-JP" altLang="en-US" sz="800" dirty="0" smtClean="0">
                  <a:ln>
                    <a:solidFill>
                      <a:schemeClr val="tx1"/>
                    </a:solidFill>
                  </a:ln>
                  <a:latin typeface="ＭＳ 明朝" panose="02020609040205080304" pitchFamily="17" charset="-128"/>
                  <a:ea typeface="ＭＳ 明朝" panose="02020609040205080304" pitchFamily="17" charset="-128"/>
                </a:rPr>
                <a:t>の対話イベント</a:t>
              </a:r>
              <a:endParaRPr lang="en-US" altLang="ja-JP" sz="800" dirty="0" smtClean="0">
                <a:latin typeface="HGP創英角ｺﾞｼｯｸUB" pitchFamily="50" charset="-128"/>
                <a:ea typeface="HGP創英角ｺﾞｼｯｸUB" pitchFamily="50" charset="-128"/>
              </a:endParaRPr>
            </a:p>
          </p:txBody>
        </p:sp>
        <p:sp>
          <p:nvSpPr>
            <p:cNvPr id="28" name="テキスト ボックス 27"/>
            <p:cNvSpPr txBox="1"/>
            <p:nvPr/>
          </p:nvSpPr>
          <p:spPr>
            <a:xfrm>
              <a:off x="3156989" y="1943128"/>
              <a:ext cx="1098754" cy="2308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理数科課題研究</a:t>
              </a:r>
              <a:endParaRPr lang="en-US" altLang="ja-JP" sz="900" dirty="0" smtClean="0">
                <a:latin typeface="HGP創英角ｺﾞｼｯｸUB" pitchFamily="50" charset="-128"/>
                <a:ea typeface="HGP創英角ｺﾞｼｯｸUB" pitchFamily="50" charset="-128"/>
              </a:endParaRPr>
            </a:p>
          </p:txBody>
        </p:sp>
      </p:grpSp>
      <p:grpSp>
        <p:nvGrpSpPr>
          <p:cNvPr id="37" name="グループ化 36"/>
          <p:cNvGrpSpPr/>
          <p:nvPr/>
        </p:nvGrpSpPr>
        <p:grpSpPr>
          <a:xfrm>
            <a:off x="1843898" y="3029280"/>
            <a:ext cx="2732354" cy="3933531"/>
            <a:chOff x="1843898" y="3029280"/>
            <a:chExt cx="2732354" cy="3933531"/>
          </a:xfrm>
        </p:grpSpPr>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43898" y="3029280"/>
              <a:ext cx="2732354" cy="1715951"/>
            </a:xfrm>
            <a:prstGeom prst="rect">
              <a:avLst/>
            </a:prstGeom>
          </p:spPr>
        </p:pic>
        <p:sp>
          <p:nvSpPr>
            <p:cNvPr id="31" name="テキスト ボックス 30"/>
            <p:cNvSpPr txBox="1"/>
            <p:nvPr/>
          </p:nvSpPr>
          <p:spPr>
            <a:xfrm>
              <a:off x="2660698" y="4714208"/>
              <a:ext cx="1098754" cy="230832"/>
            </a:xfrm>
            <a:prstGeom prst="rect">
              <a:avLst/>
            </a:prstGeom>
            <a:noFill/>
          </p:spPr>
          <p:txBody>
            <a:bodyPr wrap="square" rtlCol="0">
              <a:spAutoFit/>
            </a:bodyPr>
            <a:lstStyle/>
            <a:p>
              <a:pPr>
                <a:defRPr/>
              </a:pPr>
              <a:r>
                <a:rPr lang="en-US" altLang="zh-TW" sz="900" dirty="0">
                  <a:ln>
                    <a:solidFill>
                      <a:schemeClr val="tx1"/>
                    </a:solidFill>
                  </a:ln>
                  <a:latin typeface="ＭＳ 明朝" panose="02020609040205080304" pitchFamily="17" charset="-128"/>
                  <a:ea typeface="ＭＳ 明朝" panose="02020609040205080304" pitchFamily="17" charset="-128"/>
                </a:rPr>
                <a:t>IT</a:t>
              </a:r>
              <a:r>
                <a:rPr lang="zh-TW" altLang="en-US" sz="900" dirty="0">
                  <a:ln>
                    <a:solidFill>
                      <a:schemeClr val="tx1"/>
                    </a:solidFill>
                  </a:ln>
                  <a:latin typeface="ＭＳ 明朝" panose="02020609040205080304" pitchFamily="17" charset="-128"/>
                  <a:ea typeface="ＭＳ 明朝" panose="02020609040205080304" pitchFamily="17" charset="-128"/>
                </a:rPr>
                <a:t>人材育成事業</a:t>
              </a:r>
              <a:endParaRPr lang="en-US" altLang="ja-JP" sz="900" dirty="0" smtClean="0">
                <a:latin typeface="HGP創英角ｺﾞｼｯｸUB" pitchFamily="50" charset="-128"/>
                <a:ea typeface="HGP創英角ｺﾞｼｯｸUB" pitchFamily="50" charset="-128"/>
              </a:endParaRPr>
            </a:p>
          </p:txBody>
        </p:sp>
        <p:sp>
          <p:nvSpPr>
            <p:cNvPr id="33" name="テキスト ボックス 32"/>
            <p:cNvSpPr txBox="1"/>
            <p:nvPr/>
          </p:nvSpPr>
          <p:spPr>
            <a:xfrm>
              <a:off x="2238047" y="6593479"/>
              <a:ext cx="1944056" cy="3693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「働く」を実践　浜商デパート</a:t>
              </a:r>
              <a:endParaRPr lang="en-US" altLang="ja-JP" sz="900" dirty="0" smtClean="0">
                <a:ln>
                  <a:solidFill>
                    <a:schemeClr val="tx1"/>
                  </a:solidFill>
                </a:ln>
                <a:latin typeface="ＭＳ 明朝" panose="02020609040205080304" pitchFamily="17" charset="-128"/>
                <a:ea typeface="ＭＳ 明朝" panose="02020609040205080304" pitchFamily="17" charset="-128"/>
              </a:endParaRPr>
            </a:p>
            <a:p>
              <a:pPr>
                <a:defRPr/>
              </a:pPr>
              <a:endParaRPr lang="en-US" altLang="ja-JP" sz="900" dirty="0" smtClean="0">
                <a:latin typeface="HGP創英角ｺﾞｼｯｸUB" pitchFamily="50" charset="-128"/>
                <a:ea typeface="HGP創英角ｺﾞｼｯｸUB" pitchFamily="50" charset="-128"/>
              </a:endParaRPr>
            </a:p>
          </p:txBody>
        </p:sp>
      </p:grpSp>
      <p:sp>
        <p:nvSpPr>
          <p:cNvPr id="35" name="テキスト ボックス 34"/>
          <p:cNvSpPr txBox="1"/>
          <p:nvPr/>
        </p:nvSpPr>
        <p:spPr>
          <a:xfrm>
            <a:off x="50111" y="3447122"/>
            <a:ext cx="1789801" cy="2539157"/>
          </a:xfrm>
          <a:prstGeom prst="rect">
            <a:avLst/>
          </a:prstGeom>
          <a:noFill/>
        </p:spPr>
        <p:txBody>
          <a:bodyPr wrap="square" rtlCol="0">
            <a:spAutoFit/>
          </a:bodyPr>
          <a:lstStyle/>
          <a:p>
            <a:r>
              <a:rPr lang="en-US" altLang="ja-JP" sz="1200" dirty="0" smtClean="0">
                <a:solidFill>
                  <a:srgbClr val="000066"/>
                </a:solidFill>
                <a:latin typeface="HGS明朝B" panose="02020800000000000000" pitchFamily="18" charset="-128"/>
                <a:ea typeface="HGS明朝B" panose="02020800000000000000" pitchFamily="18" charset="-128"/>
              </a:rPr>
              <a:t>〔</a:t>
            </a:r>
            <a:r>
              <a:rPr lang="ja-JP" altLang="en-US" sz="1200" dirty="0" smtClean="0">
                <a:solidFill>
                  <a:srgbClr val="000066"/>
                </a:solidFill>
                <a:latin typeface="HGS明朝B" panose="02020800000000000000" pitchFamily="18" charset="-128"/>
                <a:ea typeface="HGS明朝B" panose="02020800000000000000" pitchFamily="18" charset="-128"/>
              </a:rPr>
              <a:t>浜田商業高校</a:t>
            </a:r>
            <a:r>
              <a:rPr lang="en-US" altLang="ja-JP" sz="1200" dirty="0" smtClean="0">
                <a:solidFill>
                  <a:srgbClr val="000066"/>
                </a:solidFill>
                <a:latin typeface="HGS明朝B" panose="02020800000000000000" pitchFamily="18" charset="-128"/>
                <a:ea typeface="HGS明朝B" panose="02020800000000000000" pitchFamily="18" charset="-128"/>
              </a:rPr>
              <a:t>〕</a:t>
            </a:r>
            <a:endParaRPr lang="en-US" altLang="ja-JP" sz="1050" dirty="0" smtClean="0">
              <a:latin typeface="ＭＳ 明朝" panose="02020609040205080304" pitchFamily="17" charset="-128"/>
              <a:ea typeface="ＭＳ 明朝" panose="02020609040205080304" pitchFamily="17" charset="-128"/>
            </a:endParaRPr>
          </a:p>
          <a:p>
            <a:r>
              <a:rPr lang="ja-JP" altLang="en-US" sz="1050" b="1" dirty="0">
                <a:latin typeface="ＭＳ 明朝" panose="02020609040205080304" pitchFamily="17" charset="-128"/>
                <a:ea typeface="ＭＳ 明朝" panose="02020609040205080304" pitchFamily="17" charset="-128"/>
              </a:rPr>
              <a:t>　</a:t>
            </a:r>
            <a:r>
              <a:rPr lang="ja-JP" altLang="en-US" sz="1050" b="1" dirty="0" smtClean="0">
                <a:latin typeface="ＭＳ 明朝" panose="02020609040205080304" pitchFamily="17" charset="-128"/>
                <a:ea typeface="ＭＳ 明朝" panose="02020609040205080304" pitchFamily="17" charset="-128"/>
              </a:rPr>
              <a:t>マーケティング</a:t>
            </a:r>
            <a:r>
              <a:rPr lang="ja-JP" altLang="en-US" sz="1050" b="1" dirty="0">
                <a:latin typeface="ＭＳ 明朝" panose="02020609040205080304" pitchFamily="17" charset="-128"/>
                <a:ea typeface="ＭＳ 明朝" panose="02020609040205080304" pitchFamily="17" charset="-128"/>
              </a:rPr>
              <a:t>、経済</a:t>
            </a:r>
            <a:r>
              <a:rPr lang="ja-JP" altLang="en-US" sz="1050" b="1" dirty="0" smtClean="0">
                <a:latin typeface="ＭＳ 明朝" panose="02020609040205080304" pitchFamily="17" charset="-128"/>
                <a:ea typeface="ＭＳ 明朝" panose="02020609040205080304" pitchFamily="17" charset="-128"/>
              </a:rPr>
              <a:t>、</a:t>
            </a:r>
            <a:br>
              <a:rPr lang="ja-JP" altLang="en-US" sz="1050" b="1" dirty="0" smtClean="0">
                <a:latin typeface="ＭＳ 明朝" panose="02020609040205080304" pitchFamily="17" charset="-128"/>
                <a:ea typeface="ＭＳ 明朝" panose="02020609040205080304" pitchFamily="17" charset="-128"/>
              </a:rPr>
            </a:br>
            <a:r>
              <a:rPr lang="ja-JP" altLang="en-US" sz="1050" b="1" dirty="0" smtClean="0">
                <a:latin typeface="ＭＳ 明朝" panose="02020609040205080304" pitchFamily="17" charset="-128"/>
                <a:ea typeface="ＭＳ 明朝" panose="02020609040205080304" pitchFamily="17" charset="-128"/>
              </a:rPr>
              <a:t>会計</a:t>
            </a:r>
            <a:r>
              <a:rPr lang="ja-JP" altLang="en-US" sz="1050" b="1" dirty="0">
                <a:latin typeface="ＭＳ 明朝" panose="02020609040205080304" pitchFamily="17" charset="-128"/>
                <a:ea typeface="ＭＳ 明朝" panose="02020609040205080304" pitchFamily="17" charset="-128"/>
              </a:rPr>
              <a:t>、</a:t>
            </a:r>
            <a:r>
              <a:rPr lang="en-US" altLang="ja-JP" sz="1050" b="1" dirty="0">
                <a:latin typeface="ＭＳ 明朝" panose="02020609040205080304" pitchFamily="17" charset="-128"/>
                <a:ea typeface="ＭＳ 明朝" panose="02020609040205080304" pitchFamily="17" charset="-128"/>
              </a:rPr>
              <a:t>IT</a:t>
            </a:r>
            <a:r>
              <a:rPr lang="ja-JP" altLang="en-US" sz="1050" b="1" dirty="0">
                <a:latin typeface="ＭＳ 明朝" panose="02020609040205080304" pitchFamily="17" charset="-128"/>
                <a:ea typeface="ＭＳ 明朝" panose="02020609040205080304" pitchFamily="17" charset="-128"/>
              </a:rPr>
              <a:t>などの知識や、</a:t>
            </a:r>
            <a:r>
              <a:rPr lang="ja-JP" altLang="en-US" sz="1050" b="1" dirty="0" smtClean="0">
                <a:latin typeface="ＭＳ 明朝" panose="02020609040205080304" pitchFamily="17" charset="-128"/>
                <a:ea typeface="ＭＳ 明朝" panose="02020609040205080304" pitchFamily="17" charset="-128"/>
              </a:rPr>
              <a:t>地域の</a:t>
            </a:r>
            <a:r>
              <a:rPr lang="ja-JP" altLang="en-US" sz="1050" b="1" dirty="0">
                <a:latin typeface="ＭＳ 明朝" panose="02020609040205080304" pitchFamily="17" charset="-128"/>
                <a:ea typeface="ＭＳ 明朝" panose="02020609040205080304" pitchFamily="17" charset="-128"/>
              </a:rPr>
              <a:t>抱える課題を</a:t>
            </a:r>
            <a:r>
              <a:rPr lang="ja-JP" altLang="en-US" sz="1050" b="1" dirty="0" smtClean="0">
                <a:latin typeface="ＭＳ 明朝" panose="02020609040205080304" pitchFamily="17" charset="-128"/>
                <a:ea typeface="ＭＳ 明朝" panose="02020609040205080304" pitchFamily="17" charset="-128"/>
              </a:rPr>
              <a:t>見つけて</a:t>
            </a:r>
            <a:r>
              <a:rPr lang="ja-JP" altLang="en-US" sz="1050" b="1" dirty="0">
                <a:latin typeface="ＭＳ 明朝" panose="02020609040205080304" pitchFamily="17" charset="-128"/>
                <a:ea typeface="ＭＳ 明朝" panose="02020609040205080304" pitchFamily="17" charset="-128"/>
              </a:rPr>
              <a:t>改善の提案ができる力</a:t>
            </a:r>
            <a:r>
              <a:rPr lang="ja-JP" altLang="en-US" sz="1050" b="1" dirty="0" smtClean="0">
                <a:latin typeface="ＭＳ 明朝" panose="02020609040205080304" pitchFamily="17" charset="-128"/>
                <a:ea typeface="ＭＳ 明朝" panose="02020609040205080304" pitchFamily="17" charset="-128"/>
              </a:rPr>
              <a:t>、新た</a:t>
            </a:r>
            <a:r>
              <a:rPr lang="ja-JP" altLang="en-US" sz="1050" b="1" dirty="0">
                <a:latin typeface="ＭＳ 明朝" panose="02020609040205080304" pitchFamily="17" charset="-128"/>
                <a:ea typeface="ＭＳ 明朝" panose="02020609040205080304" pitchFamily="17" charset="-128"/>
              </a:rPr>
              <a:t>な価値を生み出す企画力や</a:t>
            </a:r>
            <a:r>
              <a:rPr lang="ja-JP" altLang="en-US" sz="1050" b="1" dirty="0" smtClean="0">
                <a:latin typeface="ＭＳ 明朝" panose="02020609040205080304" pitchFamily="17" charset="-128"/>
                <a:ea typeface="ＭＳ 明朝" panose="02020609040205080304" pitchFamily="17" charset="-128"/>
              </a:rPr>
              <a:t>表現力など、これから</a:t>
            </a:r>
            <a:r>
              <a:rPr lang="ja-JP" altLang="en-US" sz="1050" b="1" dirty="0">
                <a:latin typeface="ＭＳ 明朝" panose="02020609040205080304" pitchFamily="17" charset="-128"/>
                <a:ea typeface="ＭＳ 明朝" panose="02020609040205080304" pitchFamily="17" charset="-128"/>
              </a:rPr>
              <a:t>の社会で粘り強く「働く</a:t>
            </a:r>
            <a:r>
              <a:rPr lang="ja-JP" altLang="en-US" sz="1050" b="1" dirty="0" smtClean="0">
                <a:latin typeface="ＭＳ 明朝" panose="02020609040205080304" pitchFamily="17" charset="-128"/>
                <a:ea typeface="ＭＳ 明朝" panose="02020609040205080304" pitchFamily="17" charset="-128"/>
              </a:rPr>
              <a:t>」ため</a:t>
            </a:r>
            <a:r>
              <a:rPr lang="ja-JP" altLang="en-US" sz="1050" b="1" dirty="0">
                <a:latin typeface="ＭＳ 明朝" panose="02020609040205080304" pitchFamily="17" charset="-128"/>
                <a:ea typeface="ＭＳ 明朝" panose="02020609040205080304" pitchFamily="17" charset="-128"/>
              </a:rPr>
              <a:t>に必要な力を商業教育の実践を</a:t>
            </a:r>
            <a:r>
              <a:rPr lang="ja-JP" altLang="en-US" sz="1050" b="1" dirty="0" smtClean="0">
                <a:latin typeface="ＭＳ 明朝" panose="02020609040205080304" pitchFamily="17" charset="-128"/>
                <a:ea typeface="ＭＳ 明朝" panose="02020609040205080304" pitchFamily="17" charset="-128"/>
              </a:rPr>
              <a:t>通じ身</a:t>
            </a:r>
            <a:r>
              <a:rPr lang="ja-JP" altLang="en-US" sz="1050" b="1" dirty="0">
                <a:latin typeface="ＭＳ 明朝" panose="02020609040205080304" pitchFamily="17" charset="-128"/>
                <a:ea typeface="ＭＳ 明朝" panose="02020609040205080304" pitchFamily="17" charset="-128"/>
              </a:rPr>
              <a:t>に着けていきます。また、</a:t>
            </a:r>
            <a:r>
              <a:rPr lang="ja-JP" altLang="en-US" sz="1050" b="1" dirty="0" smtClean="0">
                <a:latin typeface="ＭＳ 明朝" panose="02020609040205080304" pitchFamily="17" charset="-128"/>
                <a:ea typeface="ＭＳ 明朝" panose="02020609040205080304" pitchFamily="17" charset="-128"/>
              </a:rPr>
              <a:t>部活動で</a:t>
            </a:r>
            <a:r>
              <a:rPr lang="ja-JP" altLang="en-US" sz="1050" b="1" dirty="0">
                <a:latin typeface="ＭＳ 明朝" panose="02020609040205080304" pitchFamily="17" charset="-128"/>
                <a:ea typeface="ＭＳ 明朝" panose="02020609040205080304" pitchFamily="17" charset="-128"/>
              </a:rPr>
              <a:t>は郷土芸能部があり、</a:t>
            </a:r>
            <a:r>
              <a:rPr lang="ja-JP" altLang="en-US" sz="1050" b="1" dirty="0" smtClean="0">
                <a:latin typeface="ＭＳ 明朝" panose="02020609040205080304" pitchFamily="17" charset="-128"/>
                <a:ea typeface="ＭＳ 明朝" panose="02020609040205080304" pitchFamily="17" charset="-128"/>
              </a:rPr>
              <a:t>石見</a:t>
            </a:r>
            <a:r>
              <a:rPr lang="ja-JP" altLang="en-US" sz="1050" b="1" dirty="0">
                <a:latin typeface="ＭＳ 明朝" panose="02020609040205080304" pitchFamily="17" charset="-128"/>
                <a:ea typeface="ＭＳ 明朝" panose="02020609040205080304" pitchFamily="17" charset="-128"/>
              </a:rPr>
              <a:t>神楽を市内外での上演</a:t>
            </a:r>
            <a:r>
              <a:rPr lang="ja-JP" altLang="en-US" sz="1050" b="1" dirty="0" smtClean="0">
                <a:latin typeface="ＭＳ 明朝" panose="02020609040205080304" pitchFamily="17" charset="-128"/>
                <a:ea typeface="ＭＳ 明朝" panose="02020609040205080304" pitchFamily="17" charset="-128"/>
              </a:rPr>
              <a:t>も行って</a:t>
            </a:r>
            <a:r>
              <a:rPr lang="ja-JP" altLang="en-US" sz="1050" b="1" dirty="0">
                <a:latin typeface="ＭＳ 明朝" panose="02020609040205080304" pitchFamily="17" charset="-128"/>
                <a:ea typeface="ＭＳ 明朝" panose="02020609040205080304" pitchFamily="17" charset="-128"/>
              </a:rPr>
              <a:t>います。</a:t>
            </a:r>
            <a:endParaRPr lang="en-US" altLang="ja-JP" sz="1050" b="1" dirty="0" smtClean="0">
              <a:latin typeface="ＭＳ 明朝" panose="02020609040205080304" pitchFamily="17" charset="-128"/>
              <a:ea typeface="ＭＳ 明朝" panose="02020609040205080304" pitchFamily="17" charset="-128"/>
            </a:endParaRPr>
          </a:p>
          <a:p>
            <a:endParaRPr lang="en-US" altLang="ja-JP" sz="1050" dirty="0" smtClean="0">
              <a:latin typeface="ＭＳ 明朝" panose="02020609040205080304" pitchFamily="17" charset="-128"/>
              <a:ea typeface="ＭＳ 明朝" panose="02020609040205080304" pitchFamily="17" charset="-128"/>
            </a:endParaRPr>
          </a:p>
        </p:txBody>
      </p:sp>
      <p:sp>
        <p:nvSpPr>
          <p:cNvPr id="36" name="テキスト ボックス 35"/>
          <p:cNvSpPr txBox="1"/>
          <p:nvPr/>
        </p:nvSpPr>
        <p:spPr>
          <a:xfrm>
            <a:off x="4683905" y="3447122"/>
            <a:ext cx="1672015" cy="2708434"/>
          </a:xfrm>
          <a:prstGeom prst="rect">
            <a:avLst/>
          </a:prstGeom>
          <a:noFill/>
        </p:spPr>
        <p:txBody>
          <a:bodyPr wrap="square" rtlCol="0">
            <a:spAutoFit/>
          </a:bodyPr>
          <a:lstStyle/>
          <a:p>
            <a:r>
              <a:rPr lang="en-US" altLang="ja-JP" sz="1200" dirty="0" smtClean="0">
                <a:solidFill>
                  <a:srgbClr val="000066"/>
                </a:solidFill>
                <a:latin typeface="HGS明朝B" panose="02020800000000000000" pitchFamily="18" charset="-128"/>
                <a:ea typeface="HGS明朝B" panose="02020800000000000000" pitchFamily="18" charset="-128"/>
              </a:rPr>
              <a:t>〔</a:t>
            </a:r>
            <a:r>
              <a:rPr lang="ja-JP" altLang="en-US" sz="1200" dirty="0" smtClean="0">
                <a:solidFill>
                  <a:srgbClr val="000066"/>
                </a:solidFill>
                <a:latin typeface="HGS明朝B" panose="02020800000000000000" pitchFamily="18" charset="-128"/>
                <a:ea typeface="HGS明朝B" panose="02020800000000000000" pitchFamily="18" charset="-128"/>
              </a:rPr>
              <a:t>浜田水産高校</a:t>
            </a:r>
            <a:r>
              <a:rPr lang="en-US" altLang="ja-JP" sz="1200" dirty="0" smtClean="0">
                <a:solidFill>
                  <a:srgbClr val="000066"/>
                </a:solidFill>
                <a:latin typeface="HGS明朝B" panose="02020800000000000000" pitchFamily="18" charset="-128"/>
                <a:ea typeface="HGS明朝B" panose="02020800000000000000" pitchFamily="18" charset="-128"/>
              </a:rPr>
              <a:t>〕</a:t>
            </a:r>
          </a:p>
          <a:p>
            <a:r>
              <a:rPr lang="ja-JP" altLang="en-US" sz="1050" b="1" dirty="0">
                <a:latin typeface="ＭＳ 明朝" panose="02020609040205080304" pitchFamily="17" charset="-128"/>
                <a:ea typeface="ＭＳ 明朝" panose="02020609040205080304" pitchFamily="17" charset="-128"/>
              </a:rPr>
              <a:t>　</a:t>
            </a:r>
            <a:r>
              <a:rPr lang="ja-JP" altLang="en-US" sz="1050" b="1" dirty="0" smtClean="0">
                <a:latin typeface="ＭＳ 明朝" panose="02020609040205080304" pitchFamily="17" charset="-128"/>
                <a:ea typeface="ＭＳ 明朝" panose="02020609040205080304" pitchFamily="17" charset="-128"/>
              </a:rPr>
              <a:t>水産</a:t>
            </a:r>
            <a:r>
              <a:rPr lang="ja-JP" altLang="en-US" sz="1050" b="1" dirty="0">
                <a:latin typeface="ＭＳ 明朝" panose="02020609040205080304" pitchFamily="17" charset="-128"/>
                <a:ea typeface="ＭＳ 明朝" panose="02020609040205080304" pitchFamily="17" charset="-128"/>
              </a:rPr>
              <a:t>・海洋の専門的な知識と技術を身に</a:t>
            </a:r>
            <a:r>
              <a:rPr lang="ja-JP" altLang="en-US" sz="1050" b="1" dirty="0" smtClean="0">
                <a:latin typeface="ＭＳ 明朝" panose="02020609040205080304" pitchFamily="17" charset="-128"/>
                <a:ea typeface="ＭＳ 明朝" panose="02020609040205080304" pitchFamily="17" charset="-128"/>
              </a:rPr>
              <a:t>付けることができます。大型</a:t>
            </a:r>
            <a:r>
              <a:rPr lang="ja-JP" altLang="en-US" sz="1050" b="1" dirty="0">
                <a:latin typeface="ＭＳ 明朝" panose="02020609040205080304" pitchFamily="17" charset="-128"/>
                <a:ea typeface="ＭＳ 明朝" panose="02020609040205080304" pitchFamily="17" charset="-128"/>
              </a:rPr>
              <a:t>船舶、小型船舶といった船の資格や潜水士、食品技能検定など多くの資格取得も可能</a:t>
            </a:r>
            <a:r>
              <a:rPr lang="ja-JP" altLang="en-US" sz="1050" b="1" dirty="0" smtClean="0">
                <a:latin typeface="ＭＳ 明朝" panose="02020609040205080304" pitchFamily="17" charset="-128"/>
                <a:ea typeface="ＭＳ 明朝" panose="02020609040205080304" pitchFamily="17" charset="-128"/>
              </a:rPr>
              <a:t>で、地元企業との商品開発なども行います。近年、し</a:t>
            </a:r>
            <a:r>
              <a:rPr lang="ja-JP" altLang="en-US" sz="1050" b="1" dirty="0">
                <a:latin typeface="ＭＳ 明朝" panose="02020609040205080304" pitchFamily="17" charset="-128"/>
                <a:ea typeface="ＭＳ 明朝" panose="02020609040205080304" pitchFamily="17" charset="-128"/>
              </a:rPr>
              <a:t>まね</a:t>
            </a:r>
            <a:r>
              <a:rPr lang="ja-JP" altLang="en-US" sz="1050" b="1" dirty="0" smtClean="0">
                <a:latin typeface="ＭＳ 明朝" panose="02020609040205080304" pitchFamily="17" charset="-128"/>
                <a:ea typeface="ＭＳ 明朝" panose="02020609040205080304" pitchFamily="17" charset="-128"/>
              </a:rPr>
              <a:t>留学により県外からの入学生もあり、寮も充実しています。部活動では、カッター部があり、全国大会に出場した経験もあります。</a:t>
            </a:r>
            <a:endParaRPr kumimoji="1" lang="ja-JP" altLang="en-US" sz="1050" b="1" dirty="0">
              <a:solidFill>
                <a:srgbClr val="FF0000"/>
              </a:solidFill>
              <a:latin typeface="HGP創英角ｺﾞｼｯｸUB" pitchFamily="50" charset="-128"/>
              <a:ea typeface="HGP創英角ｺﾞｼｯｸUB" pitchFamily="50" charset="-128"/>
            </a:endParaRPr>
          </a:p>
        </p:txBody>
      </p:sp>
      <p:grpSp>
        <p:nvGrpSpPr>
          <p:cNvPr id="40" name="グループ化 39"/>
          <p:cNvGrpSpPr/>
          <p:nvPr/>
        </p:nvGrpSpPr>
        <p:grpSpPr>
          <a:xfrm>
            <a:off x="6323823" y="2915134"/>
            <a:ext cx="2699469" cy="3906126"/>
            <a:chOff x="6323823" y="2906896"/>
            <a:chExt cx="2699469" cy="3906126"/>
          </a:xfrm>
        </p:grpSpPr>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29518" y="2906896"/>
              <a:ext cx="2693774" cy="1678005"/>
            </a:xfrm>
            <a:prstGeom prst="rect">
              <a:avLst/>
            </a:prstGeom>
          </p:spPr>
        </p:pic>
        <p:pic>
          <p:nvPicPr>
            <p:cNvPr id="7" name="図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23823" y="4937676"/>
              <a:ext cx="2699469" cy="1694469"/>
            </a:xfrm>
            <a:prstGeom prst="rect">
              <a:avLst/>
            </a:prstGeom>
          </p:spPr>
        </p:pic>
        <p:sp>
          <p:nvSpPr>
            <p:cNvPr id="38" name="テキスト ボックス 37"/>
            <p:cNvSpPr txBox="1"/>
            <p:nvPr/>
          </p:nvSpPr>
          <p:spPr>
            <a:xfrm>
              <a:off x="6698022" y="6582190"/>
              <a:ext cx="1951071" cy="2308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地元小学生とのカッター体験交流</a:t>
              </a:r>
              <a:endParaRPr lang="en-US" altLang="ja-JP" sz="900" dirty="0" smtClean="0">
                <a:latin typeface="HGP創英角ｺﾞｼｯｸUB" pitchFamily="50" charset="-128"/>
                <a:ea typeface="HGP創英角ｺﾞｼｯｸUB" pitchFamily="50" charset="-128"/>
              </a:endParaRPr>
            </a:p>
          </p:txBody>
        </p:sp>
        <p:sp>
          <p:nvSpPr>
            <p:cNvPr id="39" name="テキスト ボックス 38"/>
            <p:cNvSpPr txBox="1"/>
            <p:nvPr/>
          </p:nvSpPr>
          <p:spPr>
            <a:xfrm>
              <a:off x="6698022" y="4565197"/>
              <a:ext cx="1951071" cy="3693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全国最大級の実習船と、</a:t>
              </a:r>
              <a:endParaRPr lang="en-US" altLang="ja-JP" sz="900" dirty="0" smtClean="0">
                <a:ln>
                  <a:solidFill>
                    <a:schemeClr val="tx1"/>
                  </a:solidFill>
                </a:ln>
                <a:latin typeface="ＭＳ 明朝" panose="02020609040205080304" pitchFamily="17" charset="-128"/>
                <a:ea typeface="ＭＳ 明朝" panose="02020609040205080304" pitchFamily="17" charset="-128"/>
              </a:endParaRPr>
            </a:p>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全国で</a:t>
              </a:r>
              <a:r>
                <a:rPr lang="en-US" altLang="ja-JP" sz="900" dirty="0" smtClean="0">
                  <a:ln>
                    <a:solidFill>
                      <a:schemeClr val="tx1"/>
                    </a:solidFill>
                  </a:ln>
                  <a:latin typeface="ＭＳ 明朝" panose="02020609040205080304" pitchFamily="17" charset="-128"/>
                  <a:ea typeface="ＭＳ 明朝" panose="02020609040205080304" pitchFamily="17" charset="-128"/>
                </a:rPr>
                <a:t>26</a:t>
              </a:r>
              <a:r>
                <a:rPr lang="ja-JP" altLang="en-US" sz="900" dirty="0" smtClean="0">
                  <a:ln>
                    <a:solidFill>
                      <a:schemeClr val="tx1"/>
                    </a:solidFill>
                  </a:ln>
                  <a:latin typeface="ＭＳ 明朝" panose="02020609040205080304" pitchFamily="17" charset="-128"/>
                  <a:ea typeface="ＭＳ 明朝" panose="02020609040205080304" pitchFamily="17" charset="-128"/>
                </a:rPr>
                <a:t>校しかない専攻科を保有</a:t>
              </a:r>
              <a:endParaRPr lang="en-US" altLang="ja-JP" sz="900" dirty="0" smtClean="0">
                <a:latin typeface="HGP創英角ｺﾞｼｯｸUB" pitchFamily="50" charset="-128"/>
                <a:ea typeface="HGP創英角ｺﾞｼｯｸUB" pitchFamily="50" charset="-128"/>
              </a:endParaRPr>
            </a:p>
          </p:txBody>
        </p:sp>
      </p:grpSp>
      <p:sp>
        <p:nvSpPr>
          <p:cNvPr id="34" name="テキスト ボックス 33"/>
          <p:cNvSpPr txBox="1"/>
          <p:nvPr/>
        </p:nvSpPr>
        <p:spPr>
          <a:xfrm>
            <a:off x="7557530" y="576624"/>
            <a:ext cx="1605806" cy="2215991"/>
          </a:xfrm>
          <a:prstGeom prst="rect">
            <a:avLst/>
          </a:prstGeom>
          <a:noFill/>
        </p:spPr>
        <p:txBody>
          <a:bodyPr wrap="square" rtlCol="0">
            <a:spAutoFit/>
          </a:bodyPr>
          <a:lstStyle/>
          <a:p>
            <a:r>
              <a:rPr lang="en-US" altLang="ja-JP" sz="1200" dirty="0" smtClean="0">
                <a:solidFill>
                  <a:srgbClr val="000066"/>
                </a:solidFill>
                <a:latin typeface="HGS明朝B" panose="02020800000000000000" pitchFamily="18" charset="-128"/>
                <a:ea typeface="HGS明朝B" panose="02020800000000000000" pitchFamily="18" charset="-128"/>
              </a:rPr>
              <a:t>〔</a:t>
            </a:r>
            <a:r>
              <a:rPr lang="ja-JP" altLang="en-US" sz="1200" dirty="0" smtClean="0">
                <a:solidFill>
                  <a:srgbClr val="000066"/>
                </a:solidFill>
                <a:latin typeface="HGS明朝B" panose="02020800000000000000" pitchFamily="18" charset="-128"/>
                <a:ea typeface="HGS明朝B" panose="02020800000000000000" pitchFamily="18" charset="-128"/>
              </a:rPr>
              <a:t>浜田高校</a:t>
            </a:r>
            <a:r>
              <a:rPr lang="en-US" altLang="ja-JP" sz="1200" dirty="0" smtClean="0">
                <a:solidFill>
                  <a:srgbClr val="000066"/>
                </a:solidFill>
                <a:latin typeface="HGS明朝B" panose="02020800000000000000" pitchFamily="18" charset="-128"/>
                <a:ea typeface="HGS明朝B" panose="02020800000000000000" pitchFamily="18" charset="-128"/>
              </a:rPr>
              <a:t>〕</a:t>
            </a:r>
            <a:endParaRPr lang="en-US" altLang="ja-JP" sz="1050" dirty="0" smtClean="0">
              <a:latin typeface="ＭＳ 明朝" panose="02020609040205080304" pitchFamily="17" charset="-128"/>
              <a:ea typeface="ＭＳ 明朝" panose="02020609040205080304" pitchFamily="17" charset="-128"/>
            </a:endParaRPr>
          </a:p>
          <a:p>
            <a:r>
              <a:rPr lang="ja-JP" altLang="en-US" sz="1050" b="1" dirty="0" smtClean="0">
                <a:latin typeface="ＭＳ 明朝" panose="02020609040205080304" pitchFamily="17" charset="-128"/>
                <a:ea typeface="ＭＳ 明朝" panose="02020609040205080304" pitchFamily="17" charset="-128"/>
              </a:rPr>
              <a:t>　大学</a:t>
            </a:r>
            <a:r>
              <a:rPr lang="ja-JP" altLang="en-US" sz="1050" b="1" dirty="0">
                <a:latin typeface="ＭＳ 明朝" panose="02020609040205080304" pitchFamily="17" charset="-128"/>
                <a:ea typeface="ＭＳ 明朝" panose="02020609040205080304" pitchFamily="17" charset="-128"/>
              </a:rPr>
              <a:t>進学を目指すための学習だけではなく、総合的な</a:t>
            </a:r>
            <a:r>
              <a:rPr lang="ja-JP" altLang="en-US" sz="1050" b="1" dirty="0" smtClean="0">
                <a:latin typeface="ＭＳ 明朝" panose="02020609040205080304" pitchFamily="17" charset="-128"/>
                <a:ea typeface="ＭＳ 明朝" panose="02020609040205080304" pitchFamily="17" charset="-128"/>
              </a:rPr>
              <a:t>探究の</a:t>
            </a:r>
            <a:r>
              <a:rPr lang="ja-JP" altLang="en-US" sz="1050" b="1" dirty="0">
                <a:latin typeface="ＭＳ 明朝" panose="02020609040205080304" pitchFamily="17" charset="-128"/>
                <a:ea typeface="ＭＳ 明朝" panose="02020609040205080304" pitchFamily="17" charset="-128"/>
              </a:rPr>
              <a:t>時間「</a:t>
            </a:r>
            <a:r>
              <a:rPr lang="en-US" altLang="ja-JP" sz="1050" b="1" dirty="0">
                <a:latin typeface="ＭＳ 明朝" panose="02020609040205080304" pitchFamily="17" charset="-128"/>
                <a:ea typeface="ＭＳ 明朝" panose="02020609040205080304" pitchFamily="17" charset="-128"/>
              </a:rPr>
              <a:t>HIRAKU</a:t>
            </a:r>
            <a:r>
              <a:rPr lang="ja-JP" altLang="en-US" sz="1050" b="1" dirty="0">
                <a:latin typeface="ＭＳ 明朝" panose="02020609040205080304" pitchFamily="17" charset="-128"/>
                <a:ea typeface="ＭＳ 明朝" panose="02020609040205080304" pitchFamily="17" charset="-128"/>
              </a:rPr>
              <a:t>」</a:t>
            </a:r>
            <a:r>
              <a:rPr lang="ja-JP" altLang="en-US" sz="1050" b="1" dirty="0" smtClean="0">
                <a:latin typeface="ＭＳ 明朝" panose="02020609040205080304" pitchFamily="17" charset="-128"/>
                <a:ea typeface="ＭＳ 明朝" panose="02020609040205080304" pitchFamily="17" charset="-128"/>
              </a:rPr>
              <a:t>で地域住民との対話イベント、</a:t>
            </a:r>
            <a:r>
              <a:rPr lang="en-US" altLang="ja-JP" sz="1050" b="1" dirty="0" smtClean="0">
                <a:latin typeface="ＭＳ 明朝" panose="02020609040205080304" pitchFamily="17" charset="-128"/>
                <a:ea typeface="ＭＳ 明朝" panose="02020609040205080304" pitchFamily="17" charset="-128"/>
              </a:rPr>
              <a:t>PBL</a:t>
            </a:r>
            <a:r>
              <a:rPr lang="ja-JP" altLang="en-US" sz="1050" b="1" dirty="0" smtClean="0">
                <a:latin typeface="ＭＳ 明朝" panose="02020609040205080304" pitchFamily="17" charset="-128"/>
                <a:ea typeface="ＭＳ 明朝" panose="02020609040205080304" pitchFamily="17" charset="-128"/>
              </a:rPr>
              <a:t>など</a:t>
            </a:r>
            <a:r>
              <a:rPr lang="ja-JP" altLang="en-US" sz="1050" b="1" dirty="0">
                <a:latin typeface="ＭＳ 明朝" panose="02020609040205080304" pitchFamily="17" charset="-128"/>
                <a:ea typeface="ＭＳ 明朝" panose="02020609040205080304" pitchFamily="17" charset="-128"/>
              </a:rPr>
              <a:t>に取り組み、現代社会に生き抜く力を養います。</a:t>
            </a:r>
            <a:br>
              <a:rPr lang="ja-JP" altLang="en-US" sz="1050" b="1" dirty="0">
                <a:latin typeface="ＭＳ 明朝" panose="02020609040205080304" pitchFamily="17" charset="-128"/>
                <a:ea typeface="ＭＳ 明朝" panose="02020609040205080304" pitchFamily="17" charset="-128"/>
              </a:rPr>
            </a:br>
            <a:r>
              <a:rPr lang="ja-JP" altLang="en-US" sz="1050" b="1" dirty="0" smtClean="0">
                <a:latin typeface="ＭＳ 明朝" panose="02020609040205080304" pitchFamily="17" charset="-128"/>
                <a:ea typeface="ＭＳ 明朝" panose="02020609040205080304" pitchFamily="17" charset="-128"/>
              </a:rPr>
              <a:t>　理数科</a:t>
            </a:r>
            <a:r>
              <a:rPr lang="ja-JP" altLang="en-US" sz="1050" b="1" dirty="0">
                <a:latin typeface="ＭＳ 明朝" panose="02020609040205080304" pitchFamily="17" charset="-128"/>
                <a:ea typeface="ＭＳ 明朝" panose="02020609040205080304" pitchFamily="17" charset="-128"/>
              </a:rPr>
              <a:t>では課題研究を行い、多角的な思考とプレゼンテーション能力を育成します</a:t>
            </a:r>
            <a:r>
              <a:rPr lang="ja-JP" altLang="en-US" sz="1050" b="1" dirty="0" smtClean="0">
                <a:latin typeface="ＭＳ 明朝" panose="02020609040205080304" pitchFamily="17" charset="-128"/>
                <a:ea typeface="ＭＳ 明朝" panose="02020609040205080304" pitchFamily="17" charset="-128"/>
              </a:rPr>
              <a:t>。</a:t>
            </a:r>
            <a:endParaRPr lang="ja-JP" altLang="en-US" sz="1050" b="1" dirty="0">
              <a:latin typeface="ＭＳ 明朝" panose="02020609040205080304" pitchFamily="17" charset="-128"/>
              <a:ea typeface="ＭＳ 明朝" panose="02020609040205080304" pitchFamily="17" charset="-128"/>
            </a:endParaRPr>
          </a:p>
        </p:txBody>
      </p:sp>
      <p:pic>
        <p:nvPicPr>
          <p:cNvPr id="24" name="図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480" y="1010737"/>
            <a:ext cx="2283481" cy="1712611"/>
          </a:xfrm>
          <a:prstGeom prst="rect">
            <a:avLst/>
          </a:prstGeom>
        </p:spPr>
      </p:pic>
    </p:spTree>
    <p:extLst>
      <p:ext uri="{BB962C8B-B14F-4D97-AF65-F5344CB8AC3E}">
        <p14:creationId xmlns:p14="http://schemas.microsoft.com/office/powerpoint/2010/main" val="8845254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4" descr="illust180_thumb"/>
          <p:cNvPicPr>
            <a:picLocks noChangeAspect="1" noChangeArrowheads="1"/>
          </p:cNvPicPr>
          <p:nvPr/>
        </p:nvPicPr>
        <p:blipFill>
          <a:blip r:embed="rId2" cstate="email"/>
          <a:srcRect/>
          <a:stretch>
            <a:fillRect/>
          </a:stretch>
        </p:blipFill>
        <p:spPr bwMode="auto">
          <a:xfrm>
            <a:off x="7530549" y="289066"/>
            <a:ext cx="1159188" cy="1160356"/>
          </a:xfrm>
          <a:prstGeom prst="rect">
            <a:avLst/>
          </a:prstGeom>
          <a:noFill/>
          <a:ln w="9525">
            <a:noFill/>
            <a:miter lim="800000"/>
            <a:headEnd/>
            <a:tailEnd/>
          </a:ln>
        </p:spPr>
      </p:pic>
      <p:sp>
        <p:nvSpPr>
          <p:cNvPr id="6" name="テキスト ボックス 5"/>
          <p:cNvSpPr txBox="1"/>
          <p:nvPr/>
        </p:nvSpPr>
        <p:spPr>
          <a:xfrm>
            <a:off x="261030" y="1377723"/>
            <a:ext cx="6057766" cy="846386"/>
          </a:xfrm>
          <a:prstGeom prst="rect">
            <a:avLst/>
          </a:prstGeom>
          <a:noFill/>
        </p:spPr>
        <p:txBody>
          <a:bodyPr wrap="square" rtlCol="0">
            <a:spAutoFit/>
          </a:bodyPr>
          <a:lstStyle/>
          <a:p>
            <a:r>
              <a:rPr lang="en-US" altLang="ja-JP" sz="1600" dirty="0" smtClean="0">
                <a:ln w="12700">
                  <a:noFill/>
                  <a:prstDash val="solid"/>
                </a:ln>
                <a:solidFill>
                  <a:srgbClr val="000066"/>
                </a:solidFill>
                <a:latin typeface="HGS明朝B" panose="02020800000000000000" pitchFamily="18" charset="-128"/>
                <a:ea typeface="HGS明朝B" panose="02020800000000000000" pitchFamily="18" charset="-128"/>
              </a:rPr>
              <a:t>2</a:t>
            </a:r>
            <a:r>
              <a:rPr lang="ja-JP" altLang="en-US" sz="1600" dirty="0" smtClean="0">
                <a:ln w="12700">
                  <a:noFill/>
                  <a:prstDash val="solid"/>
                </a:ln>
                <a:solidFill>
                  <a:srgbClr val="000066"/>
                </a:solidFill>
                <a:latin typeface="HGS明朝B" panose="02020800000000000000" pitchFamily="18" charset="-128"/>
                <a:ea typeface="HGS明朝B" panose="02020800000000000000" pitchFamily="18" charset="-128"/>
              </a:rPr>
              <a:t> 保育所</a:t>
            </a:r>
            <a:r>
              <a:rPr lang="ja-JP" altLang="en-US" sz="1600" dirty="0">
                <a:ln w="12700">
                  <a:noFill/>
                  <a:prstDash val="solid"/>
                </a:ln>
                <a:solidFill>
                  <a:srgbClr val="000066"/>
                </a:solidFill>
                <a:latin typeface="HGS明朝B" panose="02020800000000000000" pitchFamily="18" charset="-128"/>
                <a:ea typeface="HGS明朝B" panose="02020800000000000000" pitchFamily="18" charset="-128"/>
              </a:rPr>
              <a:t>保育料の負担</a:t>
            </a:r>
            <a:r>
              <a:rPr lang="ja-JP" altLang="en-US" sz="1600" dirty="0" smtClean="0">
                <a:ln w="12700">
                  <a:noFill/>
                  <a:prstDash val="solid"/>
                </a:ln>
                <a:solidFill>
                  <a:srgbClr val="000066"/>
                </a:solidFill>
                <a:latin typeface="HGS明朝B" panose="02020800000000000000" pitchFamily="18" charset="-128"/>
                <a:ea typeface="HGS明朝B" panose="02020800000000000000" pitchFamily="18" charset="-128"/>
              </a:rPr>
              <a:t>軽減</a:t>
            </a:r>
            <a:endParaRPr lang="en-US" altLang="ja-JP" sz="1600" dirty="0">
              <a:ln w="12700">
                <a:noFill/>
                <a:prstDash val="solid"/>
              </a:ln>
              <a:solidFill>
                <a:srgbClr val="000066"/>
              </a:solidFill>
              <a:latin typeface="HGS創英ﾌﾟﾚｾﾞﾝｽEB" panose="02020800000000000000" pitchFamily="18" charset="-128"/>
              <a:ea typeface="HGS創英ﾌﾟﾚｾﾞﾝｽEB" panose="02020800000000000000" pitchFamily="18" charset="-128"/>
            </a:endParaRPr>
          </a:p>
          <a:p>
            <a:r>
              <a:rPr lang="ja-JP" altLang="en-US" sz="1100" dirty="0" smtClean="0">
                <a:ln w="12700">
                  <a:noFill/>
                  <a:prstDash val="solid"/>
                </a:ln>
                <a:solidFill>
                  <a:srgbClr val="000066"/>
                </a:solidFill>
                <a:latin typeface="HGS創英ﾌﾟﾚｾﾞﾝｽEB" panose="02020800000000000000" pitchFamily="18" charset="-128"/>
                <a:ea typeface="HGS創英ﾌﾟﾚｾﾞﾝｽEB" panose="02020800000000000000" pitchFamily="18" charset="-128"/>
              </a:rPr>
              <a:t>　</a:t>
            </a:r>
            <a:r>
              <a:rPr lang="ja-JP" altLang="en-US" sz="1100" dirty="0" smtClean="0">
                <a:latin typeface="ＭＳ 明朝" panose="02020609040205080304" pitchFamily="17" charset="-128"/>
                <a:ea typeface="ＭＳ 明朝" panose="02020609040205080304" pitchFamily="17" charset="-128"/>
              </a:rPr>
              <a:t>・</a:t>
            </a:r>
            <a:r>
              <a:rPr lang="en-US" altLang="ja-JP" sz="1100" dirty="0" smtClean="0">
                <a:latin typeface="ＭＳ 明朝" panose="02020609040205080304" pitchFamily="17" charset="-128"/>
                <a:ea typeface="ＭＳ 明朝" panose="02020609040205080304" pitchFamily="17" charset="-128"/>
              </a:rPr>
              <a:t>3</a:t>
            </a:r>
            <a:r>
              <a:rPr lang="ja-JP" altLang="en-US" sz="1100" dirty="0" smtClean="0">
                <a:latin typeface="ＭＳ 明朝" panose="02020609040205080304" pitchFamily="17" charset="-128"/>
                <a:ea typeface="ＭＳ 明朝" panose="02020609040205080304" pitchFamily="17" charset="-128"/>
              </a:rPr>
              <a:t>歳以上児：</a:t>
            </a:r>
            <a:r>
              <a:rPr lang="ja-JP" altLang="en-US" sz="1100" dirty="0" smtClean="0">
                <a:solidFill>
                  <a:srgbClr val="FF0000"/>
                </a:solidFill>
                <a:latin typeface="ＭＳ 明朝" panose="02020609040205080304" pitchFamily="17" charset="-128"/>
                <a:ea typeface="ＭＳ 明朝" panose="02020609040205080304" pitchFamily="17" charset="-128"/>
              </a:rPr>
              <a:t>無料</a:t>
            </a:r>
            <a:r>
              <a:rPr lang="en-US" altLang="ja-JP" sz="1100" dirty="0" smtClean="0">
                <a:latin typeface="ＭＳ 明朝" panose="02020609040205080304" pitchFamily="17" charset="-128"/>
                <a:ea typeface="ＭＳ 明朝" panose="02020609040205080304" pitchFamily="17" charset="-128"/>
              </a:rPr>
              <a:t/>
            </a:r>
            <a:br>
              <a:rPr lang="en-US" altLang="ja-JP" sz="1100" dirty="0" smtClean="0">
                <a:latin typeface="ＭＳ 明朝" panose="02020609040205080304" pitchFamily="17" charset="-128"/>
                <a:ea typeface="ＭＳ 明朝" panose="02020609040205080304" pitchFamily="17" charset="-128"/>
              </a:rPr>
            </a:br>
            <a:r>
              <a:rPr lang="ja-JP" altLang="en-US" sz="1100" dirty="0" smtClean="0">
                <a:latin typeface="ＭＳ 明朝" panose="02020609040205080304" pitchFamily="17" charset="-128"/>
                <a:ea typeface="ＭＳ 明朝" panose="02020609040205080304" pitchFamily="17" charset="-128"/>
              </a:rPr>
              <a:t>　・</a:t>
            </a:r>
            <a:r>
              <a:rPr lang="en-US" altLang="ja-JP" sz="1100" dirty="0" smtClean="0">
                <a:latin typeface="ＭＳ 明朝" panose="02020609040205080304" pitchFamily="17" charset="-128"/>
                <a:ea typeface="ＭＳ 明朝" panose="02020609040205080304" pitchFamily="17" charset="-128"/>
              </a:rPr>
              <a:t>3</a:t>
            </a:r>
            <a:r>
              <a:rPr lang="ja-JP" altLang="en-US" sz="1100" dirty="0" smtClean="0">
                <a:latin typeface="ＭＳ 明朝" panose="02020609040205080304" pitchFamily="17" charset="-128"/>
                <a:ea typeface="ＭＳ 明朝" panose="02020609040205080304" pitchFamily="17" charset="-128"/>
              </a:rPr>
              <a:t>歳未満児</a:t>
            </a:r>
            <a:r>
              <a:rPr kumimoji="1" lang="ja-JP" altLang="en-US" sz="1100" dirty="0" smtClean="0">
                <a:latin typeface="ＭＳ 明朝" panose="02020609040205080304" pitchFamily="17" charset="-128"/>
                <a:ea typeface="ＭＳ 明朝" panose="02020609040205080304" pitchFamily="17" charset="-128"/>
              </a:rPr>
              <a:t>：</a:t>
            </a:r>
            <a:r>
              <a:rPr kumimoji="1" lang="ja-JP" altLang="en-US" sz="1100" u="wavyHeavy" dirty="0" smtClean="0">
                <a:solidFill>
                  <a:srgbClr val="FF0000"/>
                </a:solidFill>
                <a:latin typeface="ＭＳ 明朝" panose="02020609040205080304" pitchFamily="17" charset="-128"/>
                <a:ea typeface="ＭＳ 明朝" panose="02020609040205080304" pitchFamily="17" charset="-128"/>
              </a:rPr>
              <a:t>国基準の</a:t>
            </a:r>
            <a:r>
              <a:rPr kumimoji="1" lang="en-US" altLang="ja-JP" sz="1100" u="wavyHeavy" dirty="0" smtClean="0">
                <a:solidFill>
                  <a:srgbClr val="FF0000"/>
                </a:solidFill>
                <a:latin typeface="ＭＳ 明朝" panose="02020609040205080304" pitchFamily="17" charset="-128"/>
                <a:ea typeface="ＭＳ 明朝" panose="02020609040205080304" pitchFamily="17" charset="-128"/>
              </a:rPr>
              <a:t>6</a:t>
            </a:r>
            <a:r>
              <a:rPr kumimoji="1" lang="ja-JP" altLang="en-US" sz="1100" u="wavyHeavy" dirty="0" smtClean="0">
                <a:solidFill>
                  <a:srgbClr val="FF0000"/>
                </a:solidFill>
                <a:latin typeface="ＭＳ 明朝" panose="02020609040205080304" pitchFamily="17" charset="-128"/>
                <a:ea typeface="ＭＳ 明朝" panose="02020609040205080304" pitchFamily="17" charset="-128"/>
              </a:rPr>
              <a:t>割以下</a:t>
            </a:r>
            <a:r>
              <a:rPr kumimoji="1" lang="ja-JP" altLang="en-US" sz="1100" dirty="0" smtClean="0">
                <a:latin typeface="ＭＳ 明朝" panose="02020609040205080304" pitchFamily="17" charset="-128"/>
                <a:ea typeface="ＭＳ 明朝" panose="02020609040205080304" pitchFamily="17" charset="-128"/>
              </a:rPr>
              <a:t>（同時入所の場合、</a:t>
            </a:r>
            <a:r>
              <a:rPr kumimoji="1" lang="en-US" altLang="ja-JP" sz="1100" dirty="0" smtClean="0">
                <a:latin typeface="ＭＳ 明朝" panose="02020609040205080304" pitchFamily="17" charset="-128"/>
                <a:ea typeface="ＭＳ 明朝" panose="02020609040205080304" pitchFamily="17" charset="-128"/>
              </a:rPr>
              <a:t>2</a:t>
            </a:r>
            <a:r>
              <a:rPr kumimoji="1" lang="ja-JP" altLang="en-US" sz="1100" dirty="0" smtClean="0">
                <a:latin typeface="ＭＳ 明朝" panose="02020609040205080304" pitchFamily="17" charset="-128"/>
                <a:ea typeface="ＭＳ 明朝" panose="02020609040205080304" pitchFamily="17" charset="-128"/>
              </a:rPr>
              <a:t>人目は</a:t>
            </a:r>
            <a:r>
              <a:rPr kumimoji="1" lang="en-US" altLang="ja-JP" sz="1100" dirty="0" smtClean="0">
                <a:latin typeface="ＭＳ 明朝" panose="02020609040205080304" pitchFamily="17" charset="-128"/>
                <a:ea typeface="ＭＳ 明朝" panose="02020609040205080304" pitchFamily="17" charset="-128"/>
              </a:rPr>
              <a:t>1/2</a:t>
            </a:r>
            <a:r>
              <a:rPr kumimoji="1" lang="ja-JP" altLang="en-US" sz="1100" dirty="0" smtClean="0">
                <a:latin typeface="ＭＳ 明朝" panose="02020609040205080304" pitchFamily="17" charset="-128"/>
                <a:ea typeface="ＭＳ 明朝" panose="02020609040205080304" pitchFamily="17" charset="-128"/>
              </a:rPr>
              <a:t>）</a:t>
            </a:r>
            <a:endParaRPr kumimoji="1" lang="en-US" altLang="ja-JP" sz="1100" dirty="0" smtClean="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a:t>
            </a:r>
            <a:r>
              <a:rPr lang="ja-JP" altLang="en-US" sz="1100" dirty="0" smtClean="0">
                <a:latin typeface="ＭＳ 明朝" panose="02020609040205080304" pitchFamily="17" charset="-128"/>
                <a:ea typeface="ＭＳ 明朝" panose="02020609040205080304" pitchFamily="17" charset="-128"/>
              </a:rPr>
              <a:t> ・第</a:t>
            </a:r>
            <a:r>
              <a:rPr lang="en-US" altLang="ja-JP" sz="1100" dirty="0" smtClean="0">
                <a:latin typeface="ＭＳ 明朝" panose="02020609040205080304" pitchFamily="17" charset="-128"/>
                <a:ea typeface="ＭＳ 明朝" panose="02020609040205080304" pitchFamily="17" charset="-128"/>
              </a:rPr>
              <a:t>3</a:t>
            </a:r>
            <a:r>
              <a:rPr lang="ja-JP" altLang="en-US" sz="1100" dirty="0" smtClean="0">
                <a:latin typeface="ＭＳ 明朝" panose="02020609040205080304" pitchFamily="17" charset="-128"/>
                <a:ea typeface="ＭＳ 明朝" panose="02020609040205080304" pitchFamily="17" charset="-128"/>
              </a:rPr>
              <a:t>子以降：</a:t>
            </a:r>
            <a:r>
              <a:rPr lang="ja-JP" altLang="en-US" sz="1100" dirty="0" smtClean="0">
                <a:solidFill>
                  <a:srgbClr val="FF0000"/>
                </a:solidFill>
                <a:latin typeface="ＭＳ 明朝" panose="02020609040205080304" pitchFamily="17" charset="-128"/>
                <a:ea typeface="ＭＳ 明朝" panose="02020609040205080304" pitchFamily="17" charset="-128"/>
              </a:rPr>
              <a:t>無料　</a:t>
            </a:r>
            <a:endParaRPr lang="en-US" altLang="ja-JP" sz="1100" dirty="0" smtClean="0">
              <a:latin typeface="ＭＳ 明朝" panose="02020609040205080304" pitchFamily="17" charset="-128"/>
              <a:ea typeface="ＭＳ 明朝" panose="02020609040205080304" pitchFamily="17" charset="-128"/>
            </a:endParaRPr>
          </a:p>
        </p:txBody>
      </p:sp>
      <p:sp>
        <p:nvSpPr>
          <p:cNvPr id="11" name="テキスト ボックス 10"/>
          <p:cNvSpPr txBox="1"/>
          <p:nvPr/>
        </p:nvSpPr>
        <p:spPr>
          <a:xfrm>
            <a:off x="261030" y="4134812"/>
            <a:ext cx="7269519" cy="677108"/>
          </a:xfrm>
          <a:prstGeom prst="rect">
            <a:avLst/>
          </a:prstGeom>
          <a:noFill/>
        </p:spPr>
        <p:txBody>
          <a:bodyPr wrap="square" rtlCol="0">
            <a:spAutoFit/>
          </a:bodyPr>
          <a:lstStyle/>
          <a:p>
            <a:r>
              <a:rPr lang="en-US" altLang="ja-JP" sz="1600" dirty="0" smtClean="0">
                <a:ln w="12700">
                  <a:noFill/>
                  <a:prstDash val="solid"/>
                </a:ln>
                <a:solidFill>
                  <a:srgbClr val="000066"/>
                </a:solidFill>
                <a:latin typeface="HGS明朝B" panose="02020800000000000000" pitchFamily="18" charset="-128"/>
                <a:ea typeface="HGS明朝B" panose="02020800000000000000" pitchFamily="18" charset="-128"/>
              </a:rPr>
              <a:t>5</a:t>
            </a:r>
            <a:r>
              <a:rPr lang="ja-JP" altLang="en-US" sz="1600" dirty="0" smtClean="0">
                <a:ln w="12700">
                  <a:noFill/>
                  <a:prstDash val="solid"/>
                </a:ln>
                <a:solidFill>
                  <a:srgbClr val="000066"/>
                </a:solidFill>
                <a:latin typeface="HGS明朝B" panose="02020800000000000000" pitchFamily="18" charset="-128"/>
                <a:ea typeface="HGS明朝B" panose="02020800000000000000" pitchFamily="18" charset="-128"/>
              </a:rPr>
              <a:t> 産前産後家事支援サポーター</a:t>
            </a:r>
            <a:endParaRPr lang="en-US" altLang="ja-JP" sz="1200" dirty="0" smtClean="0">
              <a:solidFill>
                <a:srgbClr val="000066"/>
              </a:solidFill>
              <a:latin typeface="HGS明朝B" panose="02020800000000000000" pitchFamily="18" charset="-128"/>
              <a:ea typeface="HGS明朝B" panose="02020800000000000000" pitchFamily="18" charset="-128"/>
            </a:endParaRPr>
          </a:p>
          <a:p>
            <a:r>
              <a:rPr lang="ja-JP" altLang="en-US" sz="1100" dirty="0" smtClean="0">
                <a:solidFill>
                  <a:srgbClr val="000066"/>
                </a:solidFill>
                <a:latin typeface="HGS明朝B" panose="02020800000000000000" pitchFamily="18" charset="-128"/>
                <a:ea typeface="HGS明朝B" panose="02020800000000000000" pitchFamily="18" charset="-128"/>
              </a:rPr>
              <a:t>　</a:t>
            </a:r>
            <a:r>
              <a:rPr lang="ja-JP" altLang="en-US" sz="1100" dirty="0" smtClean="0">
                <a:latin typeface="ＭＳ 明朝" panose="02020609040205080304" pitchFamily="17" charset="-128"/>
                <a:ea typeface="ＭＳ 明朝" panose="02020609040205080304" pitchFamily="17" charset="-128"/>
              </a:rPr>
              <a:t>・妊娠中から出産後</a:t>
            </a:r>
            <a:r>
              <a:rPr lang="en-US" altLang="ja-JP" sz="1100" dirty="0" smtClean="0">
                <a:latin typeface="ＭＳ 明朝" panose="02020609040205080304" pitchFamily="17" charset="-128"/>
                <a:ea typeface="ＭＳ 明朝" panose="02020609040205080304" pitchFamily="17" charset="-128"/>
              </a:rPr>
              <a:t>3</a:t>
            </a:r>
            <a:r>
              <a:rPr lang="ja-JP" altLang="en-US" sz="1100" dirty="0" smtClean="0">
                <a:latin typeface="ＭＳ 明朝" panose="02020609040205080304" pitchFamily="17" charset="-128"/>
                <a:ea typeface="ＭＳ 明朝" panose="02020609040205080304" pitchFamily="17" charset="-128"/>
              </a:rPr>
              <a:t>年を経過する日以降の最初の年度末</a:t>
            </a:r>
            <a:r>
              <a:rPr lang="en-US" altLang="ja-JP" sz="1100" dirty="0" smtClean="0">
                <a:latin typeface="ＭＳ 明朝" panose="02020609040205080304" pitchFamily="17" charset="-128"/>
                <a:ea typeface="ＭＳ 明朝" panose="02020609040205080304" pitchFamily="17" charset="-128"/>
              </a:rPr>
              <a:t>(3</a:t>
            </a:r>
            <a:r>
              <a:rPr lang="ja-JP" altLang="en-US" sz="1100" dirty="0" smtClean="0">
                <a:latin typeface="ＭＳ 明朝" panose="02020609040205080304" pitchFamily="17" charset="-128"/>
                <a:ea typeface="ＭＳ 明朝" panose="02020609040205080304" pitchFamily="17" charset="-128"/>
              </a:rPr>
              <a:t>月</a:t>
            </a:r>
            <a:r>
              <a:rPr lang="en-US" altLang="ja-JP" sz="1100" dirty="0" smtClean="0">
                <a:latin typeface="ＭＳ 明朝" panose="02020609040205080304" pitchFamily="17" charset="-128"/>
                <a:ea typeface="ＭＳ 明朝" panose="02020609040205080304" pitchFamily="17" charset="-128"/>
              </a:rPr>
              <a:t>31</a:t>
            </a:r>
            <a:r>
              <a:rPr lang="ja-JP" altLang="en-US" sz="1100" dirty="0" smtClean="0">
                <a:latin typeface="ＭＳ 明朝" panose="02020609040205080304" pitchFamily="17" charset="-128"/>
                <a:ea typeface="ＭＳ 明朝" panose="02020609040205080304" pitchFamily="17" charset="-128"/>
              </a:rPr>
              <a:t>日</a:t>
            </a:r>
            <a:r>
              <a:rPr lang="en-US" altLang="ja-JP" sz="1100" dirty="0" smtClean="0">
                <a:latin typeface="ＭＳ 明朝" panose="02020609040205080304" pitchFamily="17" charset="-128"/>
                <a:ea typeface="ＭＳ 明朝" panose="02020609040205080304" pitchFamily="17" charset="-128"/>
              </a:rPr>
              <a:t>)</a:t>
            </a:r>
            <a:r>
              <a:rPr lang="ja-JP" altLang="en-US" sz="1100" dirty="0" err="1" smtClean="0">
                <a:latin typeface="ＭＳ 明朝" panose="02020609040205080304" pitchFamily="17" charset="-128"/>
                <a:ea typeface="ＭＳ 明朝" panose="02020609040205080304" pitchFamily="17" charset="-128"/>
              </a:rPr>
              <a:t>まで</a:t>
            </a:r>
            <a:r>
              <a:rPr lang="ja-JP" altLang="en-US" sz="1100" dirty="0" smtClean="0">
                <a:latin typeface="ＭＳ 明朝" panose="02020609040205080304" pitchFamily="17" charset="-128"/>
                <a:ea typeface="ＭＳ 明朝" panose="02020609040205080304" pitchFamily="17" charset="-128"/>
              </a:rPr>
              <a:t>家事が必要な人へサポーターを派遣</a:t>
            </a:r>
            <a:endParaRPr lang="en-US" altLang="ja-JP" sz="1100" u="wavyHeavy" dirty="0" smtClean="0">
              <a:solidFill>
                <a:srgbClr val="FF0000"/>
              </a:solidFill>
              <a:latin typeface="ＭＳ 明朝" panose="02020609040205080304" pitchFamily="17" charset="-128"/>
              <a:ea typeface="ＭＳ 明朝" panose="02020609040205080304" pitchFamily="17" charset="-128"/>
            </a:endParaRPr>
          </a:p>
          <a:p>
            <a:r>
              <a:rPr lang="ja-JP" altLang="en-US" sz="1100" dirty="0" smtClean="0">
                <a:solidFill>
                  <a:srgbClr val="0000CC"/>
                </a:solidFill>
                <a:latin typeface="ＭＳ 明朝" panose="02020609040205080304" pitchFamily="17" charset="-128"/>
                <a:ea typeface="ＭＳ 明朝" panose="02020609040205080304" pitchFamily="17" charset="-128"/>
              </a:rPr>
              <a:t>　</a:t>
            </a:r>
            <a:r>
              <a:rPr lang="ja-JP" altLang="en-US" sz="1100" dirty="0" smtClean="0">
                <a:latin typeface="ＭＳ 明朝" panose="02020609040205080304" pitchFamily="17" charset="-128"/>
                <a:ea typeface="ＭＳ 明朝" panose="02020609040205080304" pitchFamily="17" charset="-128"/>
              </a:rPr>
              <a:t>・</a:t>
            </a:r>
            <a:r>
              <a:rPr lang="ja-JP" altLang="en-US" sz="1100" dirty="0" smtClean="0">
                <a:solidFill>
                  <a:srgbClr val="0000CC"/>
                </a:solidFill>
                <a:latin typeface="ＭＳ 明朝" panose="02020609040205080304" pitchFamily="17" charset="-128"/>
                <a:ea typeface="ＭＳ 明朝" panose="02020609040205080304" pitchFamily="17" charset="-128"/>
              </a:rPr>
              <a:t>予約制で</a:t>
            </a:r>
            <a:r>
              <a:rPr lang="en-US" altLang="ja-JP" sz="1100" dirty="0" smtClean="0">
                <a:solidFill>
                  <a:srgbClr val="FF0000"/>
                </a:solidFill>
                <a:latin typeface="ＭＳ 明朝" panose="02020609040205080304" pitchFamily="17" charset="-128"/>
                <a:ea typeface="ＭＳ 明朝" panose="02020609040205080304" pitchFamily="17" charset="-128"/>
              </a:rPr>
              <a:t>1</a:t>
            </a:r>
            <a:r>
              <a:rPr lang="ja-JP" altLang="en-US" sz="1100" dirty="0" smtClean="0">
                <a:solidFill>
                  <a:srgbClr val="FF0000"/>
                </a:solidFill>
                <a:latin typeface="ＭＳ 明朝" panose="02020609040205080304" pitchFamily="17" charset="-128"/>
                <a:ea typeface="ＭＳ 明朝" panose="02020609040205080304" pitchFamily="17" charset="-128"/>
              </a:rPr>
              <a:t>回</a:t>
            </a:r>
            <a:r>
              <a:rPr lang="en-US" altLang="ja-JP" sz="1100" dirty="0" smtClean="0">
                <a:solidFill>
                  <a:srgbClr val="FF0000"/>
                </a:solidFill>
                <a:latin typeface="ＭＳ 明朝" panose="02020609040205080304" pitchFamily="17" charset="-128"/>
                <a:ea typeface="ＭＳ 明朝" panose="02020609040205080304" pitchFamily="17" charset="-128"/>
              </a:rPr>
              <a:t>2</a:t>
            </a:r>
            <a:r>
              <a:rPr lang="ja-JP" altLang="en-US" sz="1100" dirty="0" smtClean="0">
                <a:solidFill>
                  <a:srgbClr val="FF0000"/>
                </a:solidFill>
                <a:latin typeface="ＭＳ 明朝" panose="02020609040205080304" pitchFamily="17" charset="-128"/>
                <a:ea typeface="ＭＳ 明朝" panose="02020609040205080304" pitchFamily="17" charset="-128"/>
              </a:rPr>
              <a:t>時間、利用料</a:t>
            </a:r>
            <a:r>
              <a:rPr lang="en-US" altLang="ja-JP" sz="1100" dirty="0" smtClean="0">
                <a:solidFill>
                  <a:srgbClr val="FF0000"/>
                </a:solidFill>
                <a:latin typeface="ＭＳ 明朝" panose="02020609040205080304" pitchFamily="17" charset="-128"/>
                <a:ea typeface="ＭＳ 明朝" panose="02020609040205080304" pitchFamily="17" charset="-128"/>
              </a:rPr>
              <a:t>400</a:t>
            </a:r>
            <a:r>
              <a:rPr lang="ja-JP" altLang="en-US" sz="1100" dirty="0" smtClean="0">
                <a:solidFill>
                  <a:srgbClr val="FF0000"/>
                </a:solidFill>
                <a:latin typeface="ＭＳ 明朝" panose="02020609040205080304" pitchFamily="17" charset="-128"/>
                <a:ea typeface="ＭＳ 明朝" panose="02020609040205080304" pitchFamily="17" charset="-128"/>
              </a:rPr>
              <a:t>円</a:t>
            </a:r>
            <a:r>
              <a:rPr lang="ja-JP" altLang="en-US" sz="1100" dirty="0">
                <a:latin typeface="ＭＳ 明朝" panose="02020609040205080304" pitchFamily="17" charset="-128"/>
                <a:ea typeface="ＭＳ 明朝" panose="02020609040205080304" pitchFamily="17" charset="-128"/>
              </a:rPr>
              <a:t>　</a:t>
            </a:r>
            <a:r>
              <a:rPr lang="en-US" altLang="ja-JP" sz="1100" dirty="0" smtClean="0">
                <a:latin typeface="ＭＳ 明朝" panose="02020609040205080304" pitchFamily="17" charset="-128"/>
                <a:ea typeface="ＭＳ 明朝" panose="02020609040205080304" pitchFamily="17" charset="-128"/>
              </a:rPr>
              <a:t>※</a:t>
            </a:r>
            <a:r>
              <a:rPr lang="ja-JP" altLang="en-US" sz="1100" dirty="0" smtClean="0">
                <a:latin typeface="ＭＳ 明朝" panose="02020609040205080304" pitchFamily="17" charset="-128"/>
                <a:ea typeface="ＭＳ 明朝" panose="02020609040205080304" pitchFamily="17" charset="-128"/>
              </a:rPr>
              <a:t>事前登録が必要。</a:t>
            </a:r>
            <a:r>
              <a:rPr lang="ja-JP" altLang="en-US" sz="1100" dirty="0" smtClean="0">
                <a:ln w="12700">
                  <a:noFill/>
                  <a:prstDash val="solid"/>
                </a:ln>
                <a:solidFill>
                  <a:srgbClr val="FF0000"/>
                </a:solidFill>
                <a:latin typeface="ＭＳ 明朝" panose="02020609040205080304" pitchFamily="17" charset="-128"/>
                <a:ea typeface="ＭＳ 明朝" panose="02020609040205080304" pitchFamily="17" charset="-128"/>
              </a:rPr>
              <a:t>新規</a:t>
            </a:r>
            <a:r>
              <a:rPr lang="ja-JP" altLang="en-US" sz="1100" dirty="0">
                <a:ln w="12700">
                  <a:noFill/>
                  <a:prstDash val="solid"/>
                </a:ln>
                <a:solidFill>
                  <a:srgbClr val="FF0000"/>
                </a:solidFill>
                <a:latin typeface="ＭＳ 明朝" panose="02020609040205080304" pitchFamily="17" charset="-128"/>
                <a:ea typeface="ＭＳ 明朝" panose="02020609040205080304" pitchFamily="17" charset="-128"/>
              </a:rPr>
              <a:t>登録者</a:t>
            </a:r>
            <a:r>
              <a:rPr lang="ja-JP" altLang="en-US" sz="1100" dirty="0">
                <a:ln w="12700">
                  <a:noFill/>
                  <a:prstDash val="solid"/>
                </a:ln>
                <a:solidFill>
                  <a:srgbClr val="000066"/>
                </a:solidFill>
                <a:latin typeface="ＭＳ 明朝" panose="02020609040205080304" pitchFamily="17" charset="-128"/>
                <a:ea typeface="ＭＳ 明朝" panose="02020609040205080304" pitchFamily="17" charset="-128"/>
              </a:rPr>
              <a:t>は、</a:t>
            </a:r>
            <a:r>
              <a:rPr lang="ja-JP" altLang="en-US" sz="1100" dirty="0" smtClean="0">
                <a:ln w="12700">
                  <a:noFill/>
                  <a:prstDash val="solid"/>
                </a:ln>
                <a:solidFill>
                  <a:srgbClr val="FF0000"/>
                </a:solidFill>
                <a:latin typeface="ＭＳ 明朝" panose="02020609040205080304" pitchFamily="17" charset="-128"/>
                <a:ea typeface="ＭＳ 明朝" panose="02020609040205080304" pitchFamily="17" charset="-128"/>
              </a:rPr>
              <a:t>お試し券</a:t>
            </a:r>
            <a:r>
              <a:rPr lang="en-US" altLang="ja-JP" sz="1100" dirty="0" smtClean="0">
                <a:ln w="12700">
                  <a:noFill/>
                  <a:prstDash val="solid"/>
                </a:ln>
                <a:solidFill>
                  <a:srgbClr val="FF0000"/>
                </a:solidFill>
                <a:latin typeface="ＭＳ 明朝" panose="02020609040205080304" pitchFamily="17" charset="-128"/>
                <a:ea typeface="ＭＳ 明朝" panose="02020609040205080304" pitchFamily="17" charset="-128"/>
              </a:rPr>
              <a:t>(</a:t>
            </a:r>
            <a:r>
              <a:rPr lang="ja-JP" altLang="en-US" sz="1100" dirty="0">
                <a:ln w="12700">
                  <a:noFill/>
                  <a:prstDash val="solid"/>
                </a:ln>
                <a:solidFill>
                  <a:srgbClr val="FF0000"/>
                </a:solidFill>
                <a:latin typeface="ＭＳ 明朝" panose="02020609040205080304" pitchFamily="17" charset="-128"/>
                <a:ea typeface="ＭＳ 明朝" panose="02020609040205080304" pitchFamily="17" charset="-128"/>
              </a:rPr>
              <a:t>無料</a:t>
            </a:r>
            <a:r>
              <a:rPr lang="en-US" altLang="ja-JP" sz="1100" dirty="0" smtClean="0">
                <a:ln w="12700">
                  <a:noFill/>
                  <a:prstDash val="solid"/>
                </a:ln>
                <a:solidFill>
                  <a:srgbClr val="FF0000"/>
                </a:solidFill>
                <a:latin typeface="ＭＳ 明朝" panose="02020609040205080304" pitchFamily="17" charset="-128"/>
                <a:ea typeface="ＭＳ 明朝" panose="02020609040205080304" pitchFamily="17" charset="-128"/>
              </a:rPr>
              <a:t>)</a:t>
            </a:r>
            <a:r>
              <a:rPr lang="ja-JP" altLang="en-US" sz="1100" dirty="0" smtClean="0">
                <a:ln w="12700">
                  <a:noFill/>
                  <a:prstDash val="solid"/>
                </a:ln>
                <a:latin typeface="ＭＳ 明朝" panose="02020609040205080304" pitchFamily="17" charset="-128"/>
                <a:ea typeface="ＭＳ 明朝" panose="02020609040205080304" pitchFamily="17" charset="-128"/>
              </a:rPr>
              <a:t>の配布あり。</a:t>
            </a:r>
            <a:endParaRPr lang="en-US" altLang="ja-JP" sz="1100" dirty="0">
              <a:latin typeface="ＭＳ 明朝" panose="02020609040205080304" pitchFamily="17" charset="-128"/>
              <a:ea typeface="ＭＳ 明朝" panose="02020609040205080304" pitchFamily="17" charset="-128"/>
            </a:endParaRPr>
          </a:p>
        </p:txBody>
      </p:sp>
      <p:pic>
        <p:nvPicPr>
          <p:cNvPr id="60418" name="Picture 2" descr="illust752_thumb"/>
          <p:cNvPicPr>
            <a:picLocks noChangeAspect="1" noChangeArrowheads="1"/>
          </p:cNvPicPr>
          <p:nvPr/>
        </p:nvPicPr>
        <p:blipFill>
          <a:blip r:embed="rId3" cstate="email"/>
          <a:srcRect/>
          <a:stretch>
            <a:fillRect/>
          </a:stretch>
        </p:blipFill>
        <p:spPr bwMode="auto">
          <a:xfrm>
            <a:off x="7799440" y="4471497"/>
            <a:ext cx="1022279" cy="1078041"/>
          </a:xfrm>
          <a:prstGeom prst="rect">
            <a:avLst/>
          </a:prstGeom>
          <a:noFill/>
          <a:ln w="9525">
            <a:noFill/>
            <a:miter lim="800000"/>
            <a:headEnd/>
            <a:tailEnd/>
          </a:ln>
        </p:spPr>
      </p:pic>
      <p:sp>
        <p:nvSpPr>
          <p:cNvPr id="17" name="テキスト ボックス 16"/>
          <p:cNvSpPr txBox="1"/>
          <p:nvPr/>
        </p:nvSpPr>
        <p:spPr>
          <a:xfrm>
            <a:off x="261030" y="2203782"/>
            <a:ext cx="6057766" cy="1015663"/>
          </a:xfrm>
          <a:prstGeom prst="rect">
            <a:avLst/>
          </a:prstGeom>
          <a:noFill/>
        </p:spPr>
        <p:txBody>
          <a:bodyPr wrap="square" rtlCol="0">
            <a:spAutoFit/>
          </a:bodyPr>
          <a:lstStyle/>
          <a:p>
            <a:r>
              <a:rPr lang="en-US" altLang="ja-JP" sz="1600" dirty="0" smtClean="0">
                <a:ln w="12700">
                  <a:noFill/>
                  <a:prstDash val="solid"/>
                </a:ln>
                <a:solidFill>
                  <a:srgbClr val="000066"/>
                </a:solidFill>
                <a:latin typeface="HGS明朝B" panose="02020800000000000000" pitchFamily="18" charset="-128"/>
                <a:ea typeface="HGS明朝B" panose="02020800000000000000" pitchFamily="18" charset="-128"/>
              </a:rPr>
              <a:t>3</a:t>
            </a:r>
            <a:r>
              <a:rPr lang="ja-JP" altLang="en-US" sz="1600" dirty="0" smtClean="0">
                <a:ln w="12700">
                  <a:noFill/>
                  <a:prstDash val="solid"/>
                </a:ln>
                <a:solidFill>
                  <a:srgbClr val="000066"/>
                </a:solidFill>
                <a:latin typeface="HGS明朝B" panose="02020800000000000000" pitchFamily="18" charset="-128"/>
                <a:ea typeface="HGS明朝B" panose="02020800000000000000" pitchFamily="18" charset="-128"/>
              </a:rPr>
              <a:t> 子ども医療費助成</a:t>
            </a:r>
            <a:endParaRPr lang="en-US" altLang="ja-JP" sz="1600" dirty="0" smtClean="0">
              <a:ln w="12700">
                <a:noFill/>
                <a:prstDash val="solid"/>
              </a:ln>
              <a:solidFill>
                <a:srgbClr val="000066"/>
              </a:solidFill>
              <a:latin typeface="HGS明朝B" panose="02020800000000000000" pitchFamily="18" charset="-128"/>
              <a:ea typeface="HGS明朝B" panose="02020800000000000000" pitchFamily="18" charset="-128"/>
            </a:endParaRPr>
          </a:p>
          <a:p>
            <a:r>
              <a:rPr lang="ja-JP" altLang="en-US" sz="1100" dirty="0" smtClean="0">
                <a:latin typeface="ＭＳ 明朝" panose="02020609040205080304" pitchFamily="17" charset="-128"/>
                <a:ea typeface="ＭＳ 明朝" panose="02020609040205080304" pitchFamily="17" charset="-128"/>
              </a:rPr>
              <a:t>　・小学校就学前：</a:t>
            </a:r>
            <a:r>
              <a:rPr lang="ja-JP" altLang="en-US" sz="1100" dirty="0" smtClean="0">
                <a:solidFill>
                  <a:srgbClr val="FF0000"/>
                </a:solidFill>
                <a:latin typeface="ＭＳ 明朝" panose="02020609040205080304" pitchFamily="17" charset="-128"/>
                <a:ea typeface="ＭＳ 明朝" panose="02020609040205080304" pitchFamily="17" charset="-128"/>
              </a:rPr>
              <a:t>無料</a:t>
            </a:r>
            <a:endParaRPr lang="en-US" altLang="ja-JP" sz="1100" dirty="0" smtClean="0">
              <a:latin typeface="ＭＳ 明朝" panose="02020609040205080304" pitchFamily="17" charset="-128"/>
              <a:ea typeface="ＭＳ 明朝" panose="02020609040205080304" pitchFamily="17" charset="-128"/>
            </a:endParaRPr>
          </a:p>
          <a:p>
            <a:r>
              <a:rPr lang="ja-JP" altLang="en-US" sz="1100" dirty="0">
                <a:solidFill>
                  <a:srgbClr val="FF0000"/>
                </a:solidFill>
                <a:latin typeface="ＭＳ 明朝" panose="02020609040205080304" pitchFamily="17" charset="-128"/>
                <a:ea typeface="ＭＳ 明朝" panose="02020609040205080304" pitchFamily="17" charset="-128"/>
              </a:rPr>
              <a:t>　</a:t>
            </a:r>
            <a:r>
              <a:rPr lang="ja-JP" altLang="en-US" sz="1100" dirty="0" smtClean="0">
                <a:solidFill>
                  <a:srgbClr val="FF0000"/>
                </a:solidFill>
                <a:latin typeface="ＭＳ 明朝" panose="02020609040205080304" pitchFamily="17" charset="-128"/>
                <a:ea typeface="ＭＳ 明朝" panose="02020609040205080304" pitchFamily="17" charset="-128"/>
              </a:rPr>
              <a:t>・</a:t>
            </a:r>
            <a:r>
              <a:rPr lang="ja-JP" altLang="en-US" sz="1100" dirty="0">
                <a:solidFill>
                  <a:srgbClr val="FF0000"/>
                </a:solidFill>
                <a:latin typeface="ＭＳ 明朝" panose="02020609040205080304" pitchFamily="17" charset="-128"/>
                <a:ea typeface="ＭＳ 明朝" panose="02020609040205080304" pitchFamily="17" charset="-128"/>
              </a:rPr>
              <a:t>小学</a:t>
            </a:r>
            <a:r>
              <a:rPr lang="ja-JP" altLang="en-US" sz="1100" dirty="0" smtClean="0">
                <a:solidFill>
                  <a:srgbClr val="FF0000"/>
                </a:solidFill>
                <a:latin typeface="ＭＳ 明朝" panose="02020609040205080304" pitchFamily="17" charset="-128"/>
                <a:ea typeface="ＭＳ 明朝" panose="02020609040205080304" pitchFamily="17" charset="-128"/>
              </a:rPr>
              <a:t>生から</a:t>
            </a:r>
            <a:r>
              <a:rPr lang="en-US" altLang="ja-JP" sz="1100" dirty="0" smtClean="0">
                <a:solidFill>
                  <a:srgbClr val="FF0000"/>
                </a:solidFill>
                <a:latin typeface="ＭＳ 明朝" panose="02020609040205080304" pitchFamily="17" charset="-128"/>
                <a:ea typeface="ＭＳ 明朝" panose="02020609040205080304" pitchFamily="17" charset="-128"/>
              </a:rPr>
              <a:t>18</a:t>
            </a:r>
            <a:r>
              <a:rPr lang="ja-JP" altLang="en-US" sz="1100" dirty="0" smtClean="0">
                <a:solidFill>
                  <a:srgbClr val="FF0000"/>
                </a:solidFill>
                <a:latin typeface="ＭＳ 明朝" panose="02020609040205080304" pitchFamily="17" charset="-128"/>
                <a:ea typeface="ＭＳ 明朝" panose="02020609040205080304" pitchFamily="17" charset="-128"/>
              </a:rPr>
              <a:t>歳：入院</a:t>
            </a:r>
            <a:r>
              <a:rPr lang="en-US" altLang="ja-JP" sz="1100" dirty="0" smtClean="0">
                <a:solidFill>
                  <a:srgbClr val="FF0000"/>
                </a:solidFill>
                <a:latin typeface="ＭＳ 明朝" panose="02020609040205080304" pitchFamily="17" charset="-128"/>
                <a:ea typeface="ＭＳ 明朝" panose="02020609040205080304" pitchFamily="17" charset="-128"/>
              </a:rPr>
              <a:t>2,000</a:t>
            </a:r>
            <a:r>
              <a:rPr lang="ja-JP" altLang="en-US" sz="1100" dirty="0" smtClean="0">
                <a:solidFill>
                  <a:srgbClr val="FF0000"/>
                </a:solidFill>
                <a:latin typeface="ＭＳ 明朝" panose="02020609040205080304" pitchFamily="17" charset="-128"/>
                <a:ea typeface="ＭＳ 明朝" panose="02020609040205080304" pitchFamily="17" charset="-128"/>
              </a:rPr>
              <a:t>円、通院</a:t>
            </a:r>
            <a:r>
              <a:rPr lang="en-US" altLang="ja-JP" sz="1100" dirty="0" smtClean="0">
                <a:solidFill>
                  <a:srgbClr val="FF0000"/>
                </a:solidFill>
                <a:latin typeface="ＭＳ 明朝" panose="02020609040205080304" pitchFamily="17" charset="-128"/>
                <a:ea typeface="ＭＳ 明朝" panose="02020609040205080304" pitchFamily="17" charset="-128"/>
              </a:rPr>
              <a:t>1,000</a:t>
            </a:r>
            <a:r>
              <a:rPr lang="ja-JP" altLang="en-US" sz="1100" dirty="0" smtClean="0">
                <a:solidFill>
                  <a:srgbClr val="FF0000"/>
                </a:solidFill>
                <a:latin typeface="ＭＳ 明朝" panose="02020609040205080304" pitchFamily="17" charset="-128"/>
                <a:ea typeface="ＭＳ 明朝" panose="02020609040205080304" pitchFamily="17" charset="-128"/>
              </a:rPr>
              <a:t>円、薬局等 無料</a:t>
            </a:r>
            <a:endParaRPr lang="en-US" altLang="ja-JP" sz="1100" dirty="0" smtClean="0">
              <a:solidFill>
                <a:srgbClr val="FF0000"/>
              </a:solidFill>
              <a:latin typeface="ＭＳ 明朝" panose="02020609040205080304" pitchFamily="17" charset="-128"/>
              <a:ea typeface="ＭＳ 明朝" panose="02020609040205080304" pitchFamily="17" charset="-128"/>
            </a:endParaRPr>
          </a:p>
          <a:p>
            <a:r>
              <a:rPr lang="ja-JP" altLang="en-US" sz="1100" dirty="0">
                <a:ln w="12700">
                  <a:noFill/>
                  <a:prstDash val="solid"/>
                </a:ln>
                <a:solidFill>
                  <a:srgbClr val="000066"/>
                </a:solidFill>
                <a:latin typeface="ＭＳ 明朝" panose="02020609040205080304" pitchFamily="17" charset="-128"/>
                <a:ea typeface="ＭＳ 明朝" panose="02020609040205080304" pitchFamily="17" charset="-128"/>
              </a:rPr>
              <a:t>　</a:t>
            </a:r>
            <a:r>
              <a:rPr lang="ja-JP" altLang="en-US" sz="1100" dirty="0" smtClean="0">
                <a:ln w="12700">
                  <a:noFill/>
                  <a:prstDash val="solid"/>
                </a:ln>
                <a:solidFill>
                  <a:srgbClr val="000066"/>
                </a:solidFill>
                <a:latin typeface="ＭＳ 明朝" panose="02020609040205080304" pitchFamily="17" charset="-128"/>
                <a:ea typeface="ＭＳ 明朝" panose="02020609040205080304" pitchFamily="17" charset="-128"/>
              </a:rPr>
              <a:t>　</a:t>
            </a:r>
            <a:r>
              <a:rPr lang="en-US" altLang="ja-JP" sz="1100" dirty="0" smtClean="0">
                <a:solidFill>
                  <a:prstClr val="black"/>
                </a:solidFill>
                <a:latin typeface="ＭＳ 明朝" panose="02020609040205080304" pitchFamily="17" charset="-128"/>
                <a:ea typeface="ＭＳ 明朝" panose="02020609040205080304" pitchFamily="17" charset="-128"/>
              </a:rPr>
              <a:t>※</a:t>
            </a:r>
            <a:r>
              <a:rPr lang="en-US" altLang="ja-JP" sz="1100" dirty="0">
                <a:solidFill>
                  <a:prstClr val="black"/>
                </a:solidFill>
                <a:latin typeface="ＭＳ 明朝" panose="02020609040205080304" pitchFamily="17" charset="-128"/>
                <a:ea typeface="ＭＳ 明朝" panose="02020609040205080304" pitchFamily="17" charset="-128"/>
              </a:rPr>
              <a:t>1</a:t>
            </a:r>
            <a:r>
              <a:rPr lang="ja-JP" altLang="en-US" sz="1100" dirty="0">
                <a:solidFill>
                  <a:prstClr val="black"/>
                </a:solidFill>
                <a:latin typeface="ＭＳ 明朝" panose="02020609040205080304" pitchFamily="17" charset="-128"/>
                <a:ea typeface="ＭＳ 明朝" panose="02020609040205080304" pitchFamily="17" charset="-128"/>
              </a:rPr>
              <a:t>か月・</a:t>
            </a:r>
            <a:r>
              <a:rPr lang="en-US" altLang="ja-JP" sz="1100" dirty="0">
                <a:solidFill>
                  <a:prstClr val="black"/>
                </a:solidFill>
                <a:latin typeface="ＭＳ 明朝" panose="02020609040205080304" pitchFamily="17" charset="-128"/>
                <a:ea typeface="ＭＳ 明朝" panose="02020609040205080304" pitchFamily="17" charset="-128"/>
              </a:rPr>
              <a:t>1</a:t>
            </a:r>
            <a:r>
              <a:rPr lang="ja-JP" altLang="en-US" sz="1100" dirty="0">
                <a:solidFill>
                  <a:prstClr val="black"/>
                </a:solidFill>
                <a:latin typeface="ＭＳ 明朝" panose="02020609040205080304" pitchFamily="17" charset="-128"/>
                <a:ea typeface="ＭＳ 明朝" panose="02020609040205080304" pitchFamily="17" charset="-128"/>
              </a:rPr>
              <a:t>医療機関あたりの自己負担限度</a:t>
            </a:r>
            <a:r>
              <a:rPr lang="ja-JP" altLang="en-US" sz="1100" dirty="0" smtClean="0">
                <a:solidFill>
                  <a:prstClr val="black"/>
                </a:solidFill>
                <a:latin typeface="ＭＳ 明朝" panose="02020609040205080304" pitchFamily="17" charset="-128"/>
                <a:ea typeface="ＭＳ 明朝" panose="02020609040205080304" pitchFamily="17" charset="-128"/>
              </a:rPr>
              <a:t>額</a:t>
            </a:r>
            <a:endParaRPr lang="en-US" altLang="ja-JP" sz="1600" dirty="0">
              <a:latin typeface="ＭＳ 明朝" panose="02020609040205080304" pitchFamily="17" charset="-128"/>
              <a:ea typeface="ＭＳ 明朝" panose="02020609040205080304" pitchFamily="17" charset="-128"/>
            </a:endParaRPr>
          </a:p>
          <a:p>
            <a:endParaRPr kumimoji="1" lang="ja-JP" altLang="en-US" sz="1100" dirty="0">
              <a:latin typeface="ＭＳ 明朝" panose="02020609040205080304" pitchFamily="17" charset="-128"/>
              <a:ea typeface="ＭＳ 明朝" panose="02020609040205080304" pitchFamily="17" charset="-128"/>
            </a:endParaRPr>
          </a:p>
        </p:txBody>
      </p:sp>
      <p:pic>
        <p:nvPicPr>
          <p:cNvPr id="19" name="Picture 5" descr="illust179_thumb"/>
          <p:cNvPicPr>
            <a:picLocks noChangeAspect="1" noChangeArrowheads="1"/>
          </p:cNvPicPr>
          <p:nvPr/>
        </p:nvPicPr>
        <p:blipFill>
          <a:blip r:embed="rId4" cstate="email"/>
          <a:srcRect/>
          <a:stretch>
            <a:fillRect/>
          </a:stretch>
        </p:blipFill>
        <p:spPr bwMode="auto">
          <a:xfrm>
            <a:off x="6860889" y="3136780"/>
            <a:ext cx="873840" cy="1000317"/>
          </a:xfrm>
          <a:prstGeom prst="rect">
            <a:avLst/>
          </a:prstGeom>
          <a:noFill/>
          <a:ln w="9525">
            <a:noFill/>
            <a:miter lim="800000"/>
            <a:headEnd/>
            <a:tailEnd/>
          </a:ln>
        </p:spPr>
      </p:pic>
      <p:sp>
        <p:nvSpPr>
          <p:cNvPr id="9" name="テキスト ボックス 8"/>
          <p:cNvSpPr txBox="1"/>
          <p:nvPr/>
        </p:nvSpPr>
        <p:spPr>
          <a:xfrm>
            <a:off x="261030" y="5371023"/>
            <a:ext cx="8428707" cy="846386"/>
          </a:xfrm>
          <a:prstGeom prst="rect">
            <a:avLst/>
          </a:prstGeom>
          <a:noFill/>
        </p:spPr>
        <p:txBody>
          <a:bodyPr wrap="square" rtlCol="0">
            <a:spAutoFit/>
          </a:bodyPr>
          <a:lstStyle/>
          <a:p>
            <a:r>
              <a:rPr lang="en-US" altLang="ja-JP" sz="1600" dirty="0" smtClean="0">
                <a:solidFill>
                  <a:srgbClr val="000066"/>
                </a:solidFill>
                <a:latin typeface="HGS明朝B" panose="02020800000000000000" pitchFamily="18" charset="-128"/>
                <a:ea typeface="HGS明朝B" panose="02020800000000000000" pitchFamily="18" charset="-128"/>
              </a:rPr>
              <a:t>7</a:t>
            </a:r>
            <a:r>
              <a:rPr lang="ja-JP" altLang="en-US" sz="1600" dirty="0" smtClean="0">
                <a:solidFill>
                  <a:srgbClr val="000066"/>
                </a:solidFill>
                <a:latin typeface="HGS明朝B" panose="02020800000000000000" pitchFamily="18" charset="-128"/>
                <a:ea typeface="HGS明朝B" panose="02020800000000000000" pitchFamily="18" charset="-128"/>
              </a:rPr>
              <a:t> ファミリー・サポート・センター</a:t>
            </a:r>
            <a:endParaRPr lang="en-US" altLang="ja-JP" sz="1600" dirty="0" smtClean="0">
              <a:solidFill>
                <a:srgbClr val="000066"/>
              </a:solidFill>
              <a:latin typeface="HGS明朝B" panose="02020800000000000000" pitchFamily="18" charset="-128"/>
              <a:ea typeface="HGS明朝B" panose="02020800000000000000" pitchFamily="18" charset="-128"/>
            </a:endParaRPr>
          </a:p>
          <a:p>
            <a:r>
              <a:rPr lang="ja-JP" altLang="en-US" sz="1100" dirty="0" smtClean="0">
                <a:solidFill>
                  <a:srgbClr val="000066"/>
                </a:solidFill>
                <a:latin typeface="HGS明朝B" panose="02020800000000000000" pitchFamily="18" charset="-128"/>
                <a:ea typeface="HGS明朝B" panose="02020800000000000000" pitchFamily="18" charset="-128"/>
              </a:rPr>
              <a:t>　</a:t>
            </a:r>
            <a:r>
              <a:rPr lang="ja-JP" altLang="en-US" sz="1100" dirty="0" smtClean="0">
                <a:latin typeface="ＭＳ 明朝" panose="02020609040205080304" pitchFamily="17" charset="-128"/>
                <a:ea typeface="ＭＳ 明朝" panose="02020609040205080304" pitchFamily="17" charset="-128"/>
              </a:rPr>
              <a:t>・育児の援助を受けたい人と育児の援助を行いたい人が会員となって、子育て支援を行う。</a:t>
            </a:r>
            <a:endParaRPr kumimoji="1" lang="en-US" altLang="ja-JP" sz="1100" u="wavyHeavy" dirty="0" smtClean="0">
              <a:solidFill>
                <a:srgbClr val="FF0000"/>
              </a:solidFill>
              <a:latin typeface="ＭＳ 明朝" panose="02020609040205080304" pitchFamily="17" charset="-128"/>
              <a:ea typeface="ＭＳ 明朝" panose="02020609040205080304" pitchFamily="17" charset="-128"/>
            </a:endParaRPr>
          </a:p>
          <a:p>
            <a:r>
              <a:rPr kumimoji="1" lang="ja-JP" altLang="en-US" sz="1100" dirty="0" smtClean="0">
                <a:solidFill>
                  <a:srgbClr val="FF0000"/>
                </a:solidFill>
                <a:latin typeface="ＭＳ 明朝" panose="02020609040205080304" pitchFamily="17" charset="-128"/>
                <a:ea typeface="ＭＳ 明朝" panose="02020609040205080304" pitchFamily="17" charset="-128"/>
              </a:rPr>
              <a:t>　  </a:t>
            </a:r>
            <a:r>
              <a:rPr lang="ja-JP" altLang="en-US" sz="1100" dirty="0" smtClean="0">
                <a:solidFill>
                  <a:srgbClr val="0000CC"/>
                </a:solidFill>
                <a:latin typeface="ＭＳ 明朝" panose="02020609040205080304" pitchFamily="17" charset="-128"/>
                <a:ea typeface="ＭＳ 明朝" panose="02020609040205080304" pitchFamily="17" charset="-128"/>
              </a:rPr>
              <a:t>利用料：</a:t>
            </a:r>
            <a:r>
              <a:rPr kumimoji="1" lang="en-US" altLang="ja-JP" sz="1100" dirty="0" smtClean="0">
                <a:solidFill>
                  <a:srgbClr val="FF0000"/>
                </a:solidFill>
                <a:latin typeface="ＭＳ 明朝" panose="02020609040205080304" pitchFamily="17" charset="-128"/>
                <a:ea typeface="ＭＳ 明朝" panose="02020609040205080304" pitchFamily="17" charset="-128"/>
              </a:rPr>
              <a:t>30</a:t>
            </a:r>
            <a:r>
              <a:rPr lang="ja-JP" altLang="en-US" sz="1100" dirty="0" smtClean="0">
                <a:solidFill>
                  <a:srgbClr val="FF0000"/>
                </a:solidFill>
                <a:latin typeface="ＭＳ 明朝" panose="02020609040205080304" pitchFamily="17" charset="-128"/>
                <a:ea typeface="ＭＳ 明朝" panose="02020609040205080304" pitchFamily="17" charset="-128"/>
              </a:rPr>
              <a:t>分当たり</a:t>
            </a:r>
            <a:r>
              <a:rPr kumimoji="1" lang="en-US" altLang="ja-JP" sz="1100" dirty="0" smtClean="0">
                <a:solidFill>
                  <a:srgbClr val="FF0000"/>
                </a:solidFill>
                <a:latin typeface="ＭＳ 明朝" panose="02020609040205080304" pitchFamily="17" charset="-128"/>
                <a:ea typeface="ＭＳ 明朝" panose="02020609040205080304" pitchFamily="17" charset="-128"/>
              </a:rPr>
              <a:t>300</a:t>
            </a:r>
            <a:r>
              <a:rPr kumimoji="1" lang="ja-JP" altLang="en-US" sz="1100" dirty="0" smtClean="0">
                <a:solidFill>
                  <a:srgbClr val="FF0000"/>
                </a:solidFill>
                <a:latin typeface="ＭＳ 明朝" panose="02020609040205080304" pitchFamily="17" charset="-128"/>
                <a:ea typeface="ＭＳ 明朝" panose="02020609040205080304" pitchFamily="17" charset="-128"/>
              </a:rPr>
              <a:t>円～</a:t>
            </a:r>
            <a:r>
              <a:rPr kumimoji="1" lang="en-US" altLang="ja-JP" sz="1100" dirty="0" smtClean="0">
                <a:solidFill>
                  <a:srgbClr val="FF0000"/>
                </a:solidFill>
                <a:latin typeface="ＭＳ 明朝" panose="02020609040205080304" pitchFamily="17" charset="-128"/>
                <a:ea typeface="ＭＳ 明朝" panose="02020609040205080304" pitchFamily="17" charset="-128"/>
              </a:rPr>
              <a:t>400</a:t>
            </a:r>
            <a:r>
              <a:rPr kumimoji="1" lang="ja-JP" altLang="en-US" sz="1100" dirty="0" smtClean="0">
                <a:solidFill>
                  <a:srgbClr val="FF0000"/>
                </a:solidFill>
                <a:latin typeface="ＭＳ 明朝" panose="02020609040205080304" pitchFamily="17" charset="-128"/>
                <a:ea typeface="ＭＳ 明朝" panose="02020609040205080304" pitchFamily="17" charset="-128"/>
              </a:rPr>
              <a:t>円</a:t>
            </a:r>
            <a:r>
              <a:rPr kumimoji="1" lang="ja-JP" altLang="en-US" sz="1100" dirty="0" smtClean="0">
                <a:solidFill>
                  <a:srgbClr val="0000CC"/>
                </a:solidFill>
                <a:latin typeface="ＭＳ 明朝" panose="02020609040205080304" pitchFamily="17" charset="-128"/>
                <a:ea typeface="ＭＳ 明朝" panose="02020609040205080304" pitchFamily="17" charset="-128"/>
              </a:rPr>
              <a:t>（ひとり親家庭助成　</a:t>
            </a:r>
            <a:r>
              <a:rPr lang="en-US" altLang="ja-JP" sz="1100" dirty="0" smtClean="0">
                <a:solidFill>
                  <a:srgbClr val="0000CC"/>
                </a:solidFill>
                <a:latin typeface="ＭＳ 明朝" panose="02020609040205080304" pitchFamily="17" charset="-128"/>
                <a:ea typeface="ＭＳ 明朝" panose="02020609040205080304" pitchFamily="17" charset="-128"/>
              </a:rPr>
              <a:t>1/2</a:t>
            </a:r>
            <a:r>
              <a:rPr kumimoji="1" lang="ja-JP" altLang="en-US" sz="1100" dirty="0" smtClean="0">
                <a:solidFill>
                  <a:srgbClr val="0000CC"/>
                </a:solidFill>
                <a:latin typeface="ＭＳ 明朝" panose="02020609040205080304" pitchFamily="17" charset="-128"/>
                <a:ea typeface="ＭＳ 明朝" panose="02020609040205080304" pitchFamily="17" charset="-128"/>
              </a:rPr>
              <a:t>軽減）</a:t>
            </a:r>
            <a:r>
              <a:rPr lang="en-US" altLang="ja-JP" sz="1100" dirty="0" smtClean="0">
                <a:latin typeface="ＭＳ 明朝" panose="02020609040205080304" pitchFamily="17" charset="-128"/>
                <a:ea typeface="ＭＳ 明朝" panose="02020609040205080304" pitchFamily="17" charset="-128"/>
              </a:rPr>
              <a:t>※</a:t>
            </a:r>
            <a:r>
              <a:rPr lang="ja-JP" altLang="en-US" sz="1100" dirty="0" smtClean="0">
                <a:latin typeface="ＭＳ 明朝" panose="02020609040205080304" pitchFamily="17" charset="-128"/>
                <a:ea typeface="ＭＳ 明朝" panose="02020609040205080304" pitchFamily="17" charset="-128"/>
              </a:rPr>
              <a:t>登録</a:t>
            </a:r>
            <a:r>
              <a:rPr lang="ja-JP" altLang="en-US" sz="1100" dirty="0">
                <a:latin typeface="ＭＳ 明朝" panose="02020609040205080304" pitchFamily="17" charset="-128"/>
                <a:ea typeface="ＭＳ 明朝" panose="02020609040205080304" pitchFamily="17" charset="-128"/>
              </a:rPr>
              <a:t>が必要。</a:t>
            </a:r>
            <a:r>
              <a:rPr lang="ja-JP" altLang="en-US" sz="1100" dirty="0">
                <a:ln w="12700">
                  <a:noFill/>
                  <a:prstDash val="solid"/>
                </a:ln>
                <a:solidFill>
                  <a:srgbClr val="FF0000"/>
                </a:solidFill>
                <a:latin typeface="ＭＳ 明朝" panose="02020609040205080304" pitchFamily="17" charset="-128"/>
                <a:ea typeface="ＭＳ 明朝" panose="02020609040205080304" pitchFamily="17" charset="-128"/>
              </a:rPr>
              <a:t>新規登録者</a:t>
            </a:r>
            <a:r>
              <a:rPr lang="ja-JP" altLang="en-US" sz="1100" dirty="0">
                <a:ln w="12700">
                  <a:noFill/>
                  <a:prstDash val="solid"/>
                </a:ln>
                <a:solidFill>
                  <a:srgbClr val="000066"/>
                </a:solidFill>
                <a:latin typeface="ＭＳ 明朝" panose="02020609040205080304" pitchFamily="17" charset="-128"/>
                <a:ea typeface="ＭＳ 明朝" panose="02020609040205080304" pitchFamily="17" charset="-128"/>
              </a:rPr>
              <a:t>は、</a:t>
            </a:r>
            <a:r>
              <a:rPr lang="ja-JP" altLang="en-US" sz="1100" dirty="0" smtClean="0">
                <a:ln w="12700">
                  <a:noFill/>
                  <a:prstDash val="solid"/>
                </a:ln>
                <a:solidFill>
                  <a:srgbClr val="FF0000"/>
                </a:solidFill>
                <a:latin typeface="ＭＳ 明朝" panose="02020609040205080304" pitchFamily="17" charset="-128"/>
                <a:ea typeface="ＭＳ 明朝" panose="02020609040205080304" pitchFamily="17" charset="-128"/>
              </a:rPr>
              <a:t>お試し券</a:t>
            </a:r>
            <a:r>
              <a:rPr lang="en-US" altLang="ja-JP" sz="1100" dirty="0" smtClean="0">
                <a:ln w="12700">
                  <a:noFill/>
                  <a:prstDash val="solid"/>
                </a:ln>
                <a:solidFill>
                  <a:srgbClr val="FF0000"/>
                </a:solidFill>
                <a:latin typeface="ＭＳ 明朝" panose="02020609040205080304" pitchFamily="17" charset="-128"/>
                <a:ea typeface="ＭＳ 明朝" panose="02020609040205080304" pitchFamily="17" charset="-128"/>
              </a:rPr>
              <a:t>(</a:t>
            </a:r>
            <a:r>
              <a:rPr lang="ja-JP" altLang="en-US" sz="1100" dirty="0">
                <a:ln w="12700">
                  <a:noFill/>
                  <a:prstDash val="solid"/>
                </a:ln>
                <a:solidFill>
                  <a:srgbClr val="FF0000"/>
                </a:solidFill>
                <a:latin typeface="ＭＳ 明朝" panose="02020609040205080304" pitchFamily="17" charset="-128"/>
                <a:ea typeface="ＭＳ 明朝" panose="02020609040205080304" pitchFamily="17" charset="-128"/>
              </a:rPr>
              <a:t>無料</a:t>
            </a:r>
            <a:r>
              <a:rPr lang="en-US" altLang="ja-JP" sz="1100" dirty="0">
                <a:ln w="12700">
                  <a:noFill/>
                  <a:prstDash val="solid"/>
                </a:ln>
                <a:solidFill>
                  <a:srgbClr val="FF0000"/>
                </a:solidFill>
                <a:latin typeface="ＭＳ 明朝" panose="02020609040205080304" pitchFamily="17" charset="-128"/>
                <a:ea typeface="ＭＳ 明朝" panose="02020609040205080304" pitchFamily="17" charset="-128"/>
              </a:rPr>
              <a:t>)</a:t>
            </a:r>
            <a:r>
              <a:rPr lang="ja-JP" altLang="en-US" sz="1100" dirty="0">
                <a:ln w="12700">
                  <a:noFill/>
                  <a:prstDash val="solid"/>
                </a:ln>
                <a:latin typeface="ＭＳ 明朝" panose="02020609040205080304" pitchFamily="17" charset="-128"/>
                <a:ea typeface="ＭＳ 明朝" panose="02020609040205080304" pitchFamily="17" charset="-128"/>
              </a:rPr>
              <a:t>の配布</a:t>
            </a:r>
            <a:r>
              <a:rPr lang="ja-JP" altLang="en-US" sz="1100" dirty="0" smtClean="0">
                <a:ln w="12700">
                  <a:noFill/>
                  <a:prstDash val="solid"/>
                </a:ln>
                <a:latin typeface="ＭＳ 明朝" panose="02020609040205080304" pitchFamily="17" charset="-128"/>
                <a:ea typeface="ＭＳ 明朝" panose="02020609040205080304" pitchFamily="17" charset="-128"/>
              </a:rPr>
              <a:t>あり。</a:t>
            </a:r>
            <a:endParaRPr lang="en-US" altLang="ja-JP" sz="1100" dirty="0">
              <a:latin typeface="ＭＳ 明朝" panose="02020609040205080304" pitchFamily="17" charset="-128"/>
              <a:ea typeface="ＭＳ 明朝" panose="02020609040205080304" pitchFamily="17" charset="-128"/>
            </a:endParaRPr>
          </a:p>
          <a:p>
            <a:r>
              <a:rPr kumimoji="1" lang="ja-JP" altLang="en-US" sz="1100" u="wavyHeavy" dirty="0" smtClean="0">
                <a:solidFill>
                  <a:srgbClr val="FF0000"/>
                </a:solidFill>
                <a:latin typeface="ＭＳ 明朝" panose="02020609040205080304" pitchFamily="17" charset="-128"/>
                <a:ea typeface="ＭＳ 明朝" panose="02020609040205080304" pitchFamily="17" charset="-128"/>
              </a:rPr>
              <a:t>　　</a:t>
            </a:r>
            <a:endParaRPr kumimoji="1" lang="en-US" altLang="ja-JP" sz="1100" u="wavyHeavy" dirty="0" smtClean="0">
              <a:solidFill>
                <a:srgbClr val="FF0000"/>
              </a:solidFill>
              <a:latin typeface="ＭＳ 明朝" panose="02020609040205080304" pitchFamily="17" charset="-128"/>
              <a:ea typeface="ＭＳ 明朝" panose="02020609040205080304" pitchFamily="17" charset="-128"/>
            </a:endParaRPr>
          </a:p>
        </p:txBody>
      </p:sp>
      <p:sp>
        <p:nvSpPr>
          <p:cNvPr id="10" name="テキスト ボックス 9"/>
          <p:cNvSpPr txBox="1"/>
          <p:nvPr/>
        </p:nvSpPr>
        <p:spPr>
          <a:xfrm>
            <a:off x="261030" y="6039822"/>
            <a:ext cx="6680097" cy="677108"/>
          </a:xfrm>
          <a:prstGeom prst="rect">
            <a:avLst/>
          </a:prstGeom>
          <a:noFill/>
        </p:spPr>
        <p:txBody>
          <a:bodyPr wrap="square" rtlCol="0">
            <a:spAutoFit/>
          </a:bodyPr>
          <a:lstStyle/>
          <a:p>
            <a:r>
              <a:rPr lang="en-US" altLang="ja-JP" sz="1600" dirty="0" smtClean="0">
                <a:solidFill>
                  <a:srgbClr val="000066"/>
                </a:solidFill>
                <a:latin typeface="HGS明朝B" panose="02020800000000000000" pitchFamily="18" charset="-128"/>
                <a:ea typeface="HGS明朝B" panose="02020800000000000000" pitchFamily="18" charset="-128"/>
              </a:rPr>
              <a:t>8</a:t>
            </a:r>
            <a:r>
              <a:rPr lang="ja-JP" altLang="en-US" sz="1600" dirty="0" smtClean="0">
                <a:solidFill>
                  <a:srgbClr val="000066"/>
                </a:solidFill>
                <a:latin typeface="HGS明朝B" panose="02020800000000000000" pitchFamily="18" charset="-128"/>
                <a:ea typeface="HGS明朝B" panose="02020800000000000000" pitchFamily="18" charset="-128"/>
              </a:rPr>
              <a:t> 放課後児童クラブ</a:t>
            </a:r>
            <a:endParaRPr lang="en-US" altLang="ja-JP" sz="1600" dirty="0" smtClean="0">
              <a:latin typeface="HGP創英角ｺﾞｼｯｸUB" pitchFamily="50" charset="-128"/>
              <a:ea typeface="HGP創英角ｺﾞｼｯｸUB" pitchFamily="50" charset="-128"/>
            </a:endParaRPr>
          </a:p>
          <a:p>
            <a:r>
              <a:rPr lang="ja-JP" altLang="en-US" sz="1100" dirty="0" smtClean="0">
                <a:latin typeface="ＭＳ 明朝" panose="02020609040205080304" pitchFamily="17" charset="-128"/>
                <a:ea typeface="ＭＳ 明朝" panose="02020609040205080304" pitchFamily="17" charset="-128"/>
              </a:rPr>
              <a:t>　・放課後や土曜日、夏休み等の昼間、児童の健全育成のために適切な遊び場や生活の場を提供</a:t>
            </a:r>
            <a:endParaRPr lang="en-US" altLang="ja-JP" sz="1100" dirty="0" smtClean="0">
              <a:latin typeface="ＭＳ 明朝" panose="02020609040205080304" pitchFamily="17" charset="-128"/>
              <a:ea typeface="ＭＳ 明朝" panose="02020609040205080304" pitchFamily="17" charset="-128"/>
            </a:endParaRPr>
          </a:p>
          <a:p>
            <a:r>
              <a:rPr lang="ja-JP" altLang="en-US" sz="1100" dirty="0">
                <a:solidFill>
                  <a:srgbClr val="0000CC"/>
                </a:solidFill>
                <a:latin typeface="ＭＳ 明朝" panose="02020609040205080304" pitchFamily="17" charset="-128"/>
                <a:ea typeface="ＭＳ 明朝" panose="02020609040205080304" pitchFamily="17" charset="-128"/>
              </a:rPr>
              <a:t>　</a:t>
            </a:r>
            <a:r>
              <a:rPr lang="ja-JP" altLang="en-US" sz="1100" dirty="0" smtClean="0">
                <a:solidFill>
                  <a:srgbClr val="0000CC"/>
                </a:solidFill>
                <a:latin typeface="ＭＳ 明朝" panose="02020609040205080304" pitchFamily="17" charset="-128"/>
                <a:ea typeface="ＭＳ 明朝" panose="02020609040205080304" pitchFamily="17" charset="-128"/>
              </a:rPr>
              <a:t>　負担金：</a:t>
            </a:r>
            <a:r>
              <a:rPr lang="en-US" altLang="ja-JP" sz="1100" dirty="0" smtClean="0">
                <a:solidFill>
                  <a:srgbClr val="0000CC"/>
                </a:solidFill>
                <a:latin typeface="ＭＳ 明朝" panose="02020609040205080304" pitchFamily="17" charset="-128"/>
                <a:ea typeface="ＭＳ 明朝" panose="02020609040205080304" pitchFamily="17" charset="-128"/>
              </a:rPr>
              <a:t>5,000</a:t>
            </a:r>
            <a:r>
              <a:rPr lang="ja-JP" altLang="en-US" sz="1100" dirty="0" smtClean="0">
                <a:solidFill>
                  <a:srgbClr val="0000CC"/>
                </a:solidFill>
                <a:latin typeface="ＭＳ 明朝" panose="02020609040205080304" pitchFamily="17" charset="-128"/>
                <a:ea typeface="ＭＳ 明朝" panose="02020609040205080304" pitchFamily="17" charset="-128"/>
              </a:rPr>
              <a:t>円</a:t>
            </a:r>
            <a:r>
              <a:rPr lang="en-US" altLang="ja-JP" sz="1100" dirty="0" smtClean="0">
                <a:solidFill>
                  <a:srgbClr val="0000CC"/>
                </a:solidFill>
                <a:latin typeface="ＭＳ 明朝" panose="02020609040205080304" pitchFamily="17" charset="-128"/>
                <a:ea typeface="ＭＳ 明朝" panose="02020609040205080304" pitchFamily="17" charset="-128"/>
              </a:rPr>
              <a:t>+</a:t>
            </a:r>
            <a:r>
              <a:rPr lang="ja-JP" altLang="en-US" sz="1100" dirty="0" smtClean="0">
                <a:solidFill>
                  <a:srgbClr val="0000CC"/>
                </a:solidFill>
                <a:latin typeface="ＭＳ 明朝" panose="02020609040205080304" pitchFamily="17" charset="-128"/>
                <a:ea typeface="ＭＳ 明朝" panose="02020609040205080304" pitchFamily="17" charset="-128"/>
              </a:rPr>
              <a:t>おやつ代</a:t>
            </a:r>
            <a:r>
              <a:rPr lang="en-US" altLang="ja-JP" sz="1100" dirty="0" smtClean="0">
                <a:solidFill>
                  <a:srgbClr val="0000CC"/>
                </a:solidFill>
                <a:latin typeface="ＭＳ 明朝" panose="02020609040205080304" pitchFamily="17" charset="-128"/>
                <a:ea typeface="ＭＳ 明朝" panose="02020609040205080304" pitchFamily="17" charset="-128"/>
              </a:rPr>
              <a:t>1,000</a:t>
            </a:r>
            <a:r>
              <a:rPr lang="ja-JP" altLang="en-US" sz="1100" dirty="0" smtClean="0">
                <a:solidFill>
                  <a:srgbClr val="0000CC"/>
                </a:solidFill>
                <a:latin typeface="ＭＳ 明朝" panose="02020609040205080304" pitchFamily="17" charset="-128"/>
                <a:ea typeface="ＭＳ 明朝" panose="02020609040205080304" pitchFamily="17" charset="-128"/>
              </a:rPr>
              <a:t>円</a:t>
            </a:r>
            <a:r>
              <a:rPr lang="en-US" altLang="ja-JP" sz="1100" dirty="0" smtClean="0">
                <a:solidFill>
                  <a:srgbClr val="0000CC"/>
                </a:solidFill>
                <a:latin typeface="ＭＳ 明朝" panose="02020609040205080304" pitchFamily="17" charset="-128"/>
                <a:ea typeface="ＭＳ 明朝" panose="02020609040205080304" pitchFamily="17" charset="-128"/>
              </a:rPr>
              <a:t>/</a:t>
            </a:r>
            <a:r>
              <a:rPr lang="ja-JP" altLang="en-US" sz="1100" dirty="0" smtClean="0">
                <a:solidFill>
                  <a:srgbClr val="0000CC"/>
                </a:solidFill>
                <a:latin typeface="ＭＳ 明朝" panose="02020609040205080304" pitchFamily="17" charset="-128"/>
                <a:ea typeface="ＭＳ 明朝" panose="02020609040205080304" pitchFamily="17" charset="-128"/>
              </a:rPr>
              <a:t>月（土曜日、夏休み利用等は別途徴収）</a:t>
            </a:r>
            <a:endParaRPr lang="en-US" altLang="ja-JP" sz="1100" u="wavyHeavy" dirty="0" smtClean="0">
              <a:solidFill>
                <a:srgbClr val="0000CC"/>
              </a:solidFill>
              <a:latin typeface="ＭＳ 明朝" panose="02020609040205080304" pitchFamily="17" charset="-128"/>
              <a:ea typeface="ＭＳ 明朝" panose="02020609040205080304" pitchFamily="17" charset="-128"/>
            </a:endParaRPr>
          </a:p>
        </p:txBody>
      </p:sp>
      <p:sp>
        <p:nvSpPr>
          <p:cNvPr id="12" name="テキスト ボックス 11"/>
          <p:cNvSpPr txBox="1"/>
          <p:nvPr/>
        </p:nvSpPr>
        <p:spPr>
          <a:xfrm>
            <a:off x="261030" y="4828850"/>
            <a:ext cx="6057766" cy="507831"/>
          </a:xfrm>
          <a:prstGeom prst="rect">
            <a:avLst/>
          </a:prstGeom>
          <a:noFill/>
        </p:spPr>
        <p:txBody>
          <a:bodyPr wrap="square" rtlCol="0">
            <a:spAutoFit/>
          </a:bodyPr>
          <a:lstStyle/>
          <a:p>
            <a:r>
              <a:rPr lang="en-US" altLang="ja-JP" sz="1600" dirty="0" smtClean="0">
                <a:solidFill>
                  <a:srgbClr val="000066"/>
                </a:solidFill>
                <a:latin typeface="HGS明朝B" panose="02020800000000000000" pitchFamily="18" charset="-128"/>
                <a:ea typeface="HGS明朝B" panose="02020800000000000000" pitchFamily="18" charset="-128"/>
              </a:rPr>
              <a:t>6</a:t>
            </a:r>
            <a:r>
              <a:rPr lang="ja-JP" altLang="en-US" sz="1600" dirty="0" smtClean="0">
                <a:solidFill>
                  <a:srgbClr val="000066"/>
                </a:solidFill>
                <a:latin typeface="HGS明朝B" panose="02020800000000000000" pitchFamily="18" charset="-128"/>
                <a:ea typeface="HGS明朝B" panose="02020800000000000000" pitchFamily="18" charset="-128"/>
              </a:rPr>
              <a:t> 地域子育て支援センター</a:t>
            </a:r>
            <a:endParaRPr lang="en-US" altLang="ja-JP" sz="1600" dirty="0" smtClean="0">
              <a:latin typeface="HGP創英角ｺﾞｼｯｸUB" pitchFamily="50" charset="-128"/>
              <a:ea typeface="HGP創英角ｺﾞｼｯｸUB" pitchFamily="50" charset="-128"/>
            </a:endParaRPr>
          </a:p>
          <a:p>
            <a:r>
              <a:rPr lang="ja-JP" altLang="en-US" sz="1100" dirty="0">
                <a:latin typeface="ＭＳ 明朝" panose="02020609040205080304" pitchFamily="17" charset="-128"/>
                <a:ea typeface="ＭＳ 明朝" panose="02020609040205080304" pitchFamily="17" charset="-128"/>
              </a:rPr>
              <a:t>　</a:t>
            </a:r>
            <a:r>
              <a:rPr lang="ja-JP" altLang="en-US" sz="1100" dirty="0" smtClean="0">
                <a:latin typeface="ＭＳ 明朝" panose="02020609040205080304" pitchFamily="17" charset="-128"/>
                <a:ea typeface="ＭＳ 明朝" panose="02020609040205080304" pitchFamily="17" charset="-128"/>
              </a:rPr>
              <a:t>・乳幼児のいる子育て中の親子の交流や育児相談、子育て支援に関する情報提供等を行う。</a:t>
            </a:r>
            <a:endParaRPr kumimoji="1" lang="en-US" altLang="ja-JP" sz="1100" dirty="0" smtClean="0">
              <a:latin typeface="ＭＳ 明朝" panose="02020609040205080304" pitchFamily="17" charset="-128"/>
              <a:ea typeface="ＭＳ 明朝" panose="02020609040205080304" pitchFamily="17" charset="-128"/>
            </a:endParaRPr>
          </a:p>
        </p:txBody>
      </p:sp>
      <p:sp>
        <p:nvSpPr>
          <p:cNvPr id="21" name="テキスト ボックス 20"/>
          <p:cNvSpPr txBox="1"/>
          <p:nvPr/>
        </p:nvSpPr>
        <p:spPr>
          <a:xfrm>
            <a:off x="261030" y="3177218"/>
            <a:ext cx="6494372" cy="1015663"/>
          </a:xfrm>
          <a:prstGeom prst="rect">
            <a:avLst/>
          </a:prstGeom>
          <a:noFill/>
        </p:spPr>
        <p:txBody>
          <a:bodyPr wrap="square" rtlCol="0">
            <a:spAutoFit/>
          </a:bodyPr>
          <a:lstStyle/>
          <a:p>
            <a:r>
              <a:rPr lang="en-US" altLang="ja-JP" sz="1600" dirty="0" smtClean="0">
                <a:ln w="12700">
                  <a:noFill/>
                  <a:prstDash val="solid"/>
                </a:ln>
                <a:solidFill>
                  <a:srgbClr val="000066"/>
                </a:solidFill>
                <a:latin typeface="HGS明朝B" panose="02020800000000000000" pitchFamily="18" charset="-128"/>
                <a:ea typeface="HGS明朝B" panose="02020800000000000000" pitchFamily="18" charset="-128"/>
              </a:rPr>
              <a:t>4</a:t>
            </a:r>
            <a:r>
              <a:rPr lang="ja-JP" altLang="en-US" sz="1600" dirty="0" smtClean="0">
                <a:ln w="12700">
                  <a:noFill/>
                  <a:prstDash val="solid"/>
                </a:ln>
                <a:solidFill>
                  <a:srgbClr val="000066"/>
                </a:solidFill>
                <a:latin typeface="HGS明朝B" panose="02020800000000000000" pitchFamily="18" charset="-128"/>
                <a:ea typeface="HGS明朝B" panose="02020800000000000000" pitchFamily="18" charset="-128"/>
              </a:rPr>
              <a:t> 病児・病後児保育</a:t>
            </a:r>
            <a:endParaRPr lang="en-US" altLang="ja-JP" sz="1600" dirty="0" smtClean="0">
              <a:latin typeface="HGS明朝B" panose="02020800000000000000" pitchFamily="18" charset="-128"/>
              <a:ea typeface="HGS明朝B" panose="02020800000000000000" pitchFamily="18" charset="-128"/>
            </a:endParaRPr>
          </a:p>
          <a:p>
            <a:r>
              <a:rPr lang="ja-JP" altLang="en-US" sz="1100" dirty="0" smtClean="0">
                <a:latin typeface="ＭＳ 明朝" panose="02020609040205080304" pitchFamily="17" charset="-128"/>
                <a:ea typeface="ＭＳ 明朝" panose="02020609040205080304" pitchFamily="17" charset="-128"/>
              </a:rPr>
              <a:t>　・病気やけがのために集団生活が難しい児童の病児保育を実施（事前</a:t>
            </a:r>
            <a:r>
              <a:rPr lang="ja-JP" altLang="en-US" sz="1100" dirty="0">
                <a:latin typeface="ＭＳ 明朝" panose="02020609040205080304" pitchFamily="17" charset="-128"/>
                <a:ea typeface="ＭＳ 明朝" panose="02020609040205080304" pitchFamily="17" charset="-128"/>
              </a:rPr>
              <a:t>の登録が必要</a:t>
            </a:r>
            <a:r>
              <a:rPr lang="ja-JP" altLang="en-US" sz="1100" dirty="0" smtClean="0">
                <a:latin typeface="ＭＳ 明朝" panose="02020609040205080304" pitchFamily="17" charset="-128"/>
                <a:ea typeface="ＭＳ 明朝" panose="02020609040205080304" pitchFamily="17" charset="-128"/>
              </a:rPr>
              <a:t>）</a:t>
            </a:r>
            <a:endParaRPr lang="en-US" altLang="ja-JP" sz="1100" dirty="0">
              <a:latin typeface="ＭＳ 明朝" panose="02020609040205080304" pitchFamily="17" charset="-128"/>
              <a:ea typeface="ＭＳ 明朝" panose="02020609040205080304" pitchFamily="17" charset="-128"/>
            </a:endParaRPr>
          </a:p>
          <a:p>
            <a:r>
              <a:rPr lang="ja-JP" altLang="en-US" sz="1100" dirty="0" smtClean="0">
                <a:latin typeface="ＭＳ 明朝" panose="02020609040205080304" pitchFamily="17" charset="-128"/>
                <a:ea typeface="ＭＳ 明朝" panose="02020609040205080304" pitchFamily="17" charset="-128"/>
              </a:rPr>
              <a:t>　　対象者：市内の生後</a:t>
            </a:r>
            <a:r>
              <a:rPr lang="en-US" altLang="ja-JP" sz="1100" dirty="0" smtClean="0">
                <a:latin typeface="ＭＳ 明朝" panose="02020609040205080304" pitchFamily="17" charset="-128"/>
                <a:ea typeface="ＭＳ 明朝" panose="02020609040205080304" pitchFamily="17" charset="-128"/>
              </a:rPr>
              <a:t>8</a:t>
            </a:r>
            <a:r>
              <a:rPr lang="ja-JP" altLang="en-US" sz="1100" dirty="0" smtClean="0">
                <a:latin typeface="ＭＳ 明朝" panose="02020609040205080304" pitchFamily="17" charset="-128"/>
                <a:ea typeface="ＭＳ 明朝" panose="02020609040205080304" pitchFamily="17" charset="-128"/>
              </a:rPr>
              <a:t>週間から小学校</a:t>
            </a:r>
            <a:r>
              <a:rPr lang="en-US" altLang="ja-JP" sz="1100" dirty="0" smtClean="0">
                <a:latin typeface="ＭＳ 明朝" panose="02020609040205080304" pitchFamily="17" charset="-128"/>
                <a:ea typeface="ＭＳ 明朝" panose="02020609040205080304" pitchFamily="17" charset="-128"/>
              </a:rPr>
              <a:t>6</a:t>
            </a:r>
            <a:r>
              <a:rPr lang="ja-JP" altLang="en-US" sz="1100" dirty="0" smtClean="0">
                <a:latin typeface="ＭＳ 明朝" panose="02020609040205080304" pitchFamily="17" charset="-128"/>
                <a:ea typeface="ＭＳ 明朝" panose="02020609040205080304" pitchFamily="17" charset="-128"/>
              </a:rPr>
              <a:t>年生</a:t>
            </a:r>
            <a:r>
              <a:rPr lang="ja-JP" altLang="en-US" sz="1100" dirty="0">
                <a:latin typeface="ＭＳ 明朝" panose="02020609040205080304" pitchFamily="17" charset="-128"/>
                <a:ea typeface="ＭＳ 明朝" panose="02020609040205080304" pitchFamily="17" charset="-128"/>
              </a:rPr>
              <a:t>までの</a:t>
            </a:r>
            <a:r>
              <a:rPr lang="ja-JP" altLang="en-US" sz="1100" dirty="0" smtClean="0">
                <a:latin typeface="ＭＳ 明朝" panose="02020609040205080304" pitchFamily="17" charset="-128"/>
                <a:ea typeface="ＭＳ 明朝" panose="02020609040205080304" pitchFamily="17" charset="-128"/>
              </a:rPr>
              <a:t>子ども</a:t>
            </a:r>
            <a:endParaRPr lang="en-US" altLang="ja-JP" sz="1100" dirty="0" smtClean="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a:t>
            </a:r>
            <a:r>
              <a:rPr lang="ja-JP" altLang="en-US" sz="1100" dirty="0" smtClean="0">
                <a:latin typeface="ＭＳ 明朝" panose="02020609040205080304" pitchFamily="17" charset="-128"/>
                <a:ea typeface="ＭＳ 明朝" panose="02020609040205080304" pitchFamily="17" charset="-128"/>
              </a:rPr>
              <a:t>　　　　　市外在住でも、市内</a:t>
            </a:r>
            <a:r>
              <a:rPr lang="ja-JP" altLang="en-US" sz="1100" dirty="0">
                <a:latin typeface="ＭＳ 明朝" panose="02020609040205080304" pitchFamily="17" charset="-128"/>
                <a:ea typeface="ＭＳ 明朝" panose="02020609040205080304" pitchFamily="17" charset="-128"/>
              </a:rPr>
              <a:t>の</a:t>
            </a:r>
            <a:r>
              <a:rPr lang="ja-JP" altLang="en-US" sz="1100" dirty="0" smtClean="0">
                <a:latin typeface="ＭＳ 明朝" panose="02020609040205080304" pitchFamily="17" charset="-128"/>
                <a:ea typeface="ＭＳ 明朝" panose="02020609040205080304" pitchFamily="17" charset="-128"/>
              </a:rPr>
              <a:t>保育所（園）・</a:t>
            </a:r>
            <a:r>
              <a:rPr lang="ja-JP" altLang="en-US" sz="1100" dirty="0">
                <a:latin typeface="ＭＳ 明朝" panose="02020609040205080304" pitchFamily="17" charset="-128"/>
                <a:ea typeface="ＭＳ 明朝" panose="02020609040205080304" pitchFamily="17" charset="-128"/>
              </a:rPr>
              <a:t>小学校に通所・通学している場合</a:t>
            </a:r>
            <a:r>
              <a:rPr lang="ja-JP" altLang="en-US" sz="1100" dirty="0" smtClean="0">
                <a:latin typeface="ＭＳ 明朝" panose="02020609040205080304" pitchFamily="17" charset="-128"/>
                <a:ea typeface="ＭＳ 明朝" panose="02020609040205080304" pitchFamily="17" charset="-128"/>
              </a:rPr>
              <a:t>は利用可能</a:t>
            </a:r>
            <a:endParaRPr lang="en-US" altLang="ja-JP" sz="1100" dirty="0" smtClean="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a:t>
            </a:r>
            <a:r>
              <a:rPr lang="ja-JP" altLang="en-US" sz="1100" dirty="0" smtClean="0">
                <a:solidFill>
                  <a:srgbClr val="0000CC"/>
                </a:solidFill>
                <a:latin typeface="ＭＳ 明朝" panose="02020609040205080304" pitchFamily="17" charset="-128"/>
                <a:ea typeface="ＭＳ 明朝" panose="02020609040205080304" pitchFamily="17" charset="-128"/>
              </a:rPr>
              <a:t>使用料：</a:t>
            </a:r>
            <a:r>
              <a:rPr lang="en-US" altLang="ja-JP" sz="1100" dirty="0" smtClean="0">
                <a:solidFill>
                  <a:srgbClr val="FF0000"/>
                </a:solidFill>
                <a:latin typeface="ＭＳ 明朝" panose="02020609040205080304" pitchFamily="17" charset="-128"/>
                <a:ea typeface="ＭＳ 明朝" panose="02020609040205080304" pitchFamily="17" charset="-128"/>
              </a:rPr>
              <a:t>100</a:t>
            </a:r>
            <a:r>
              <a:rPr lang="ja-JP" altLang="en-US" sz="1100" dirty="0" smtClean="0">
                <a:solidFill>
                  <a:srgbClr val="FF0000"/>
                </a:solidFill>
                <a:latin typeface="ＭＳ 明朝" panose="02020609040205080304" pitchFamily="17" charset="-128"/>
                <a:ea typeface="ＭＳ 明朝" panose="02020609040205080304" pitchFamily="17" charset="-128"/>
              </a:rPr>
              <a:t>円</a:t>
            </a:r>
            <a:r>
              <a:rPr lang="en-US" altLang="ja-JP" sz="1100" dirty="0" smtClean="0">
                <a:solidFill>
                  <a:srgbClr val="FF0000"/>
                </a:solidFill>
                <a:latin typeface="ＭＳ 明朝" panose="02020609040205080304" pitchFamily="17" charset="-128"/>
                <a:ea typeface="ＭＳ 明朝" panose="02020609040205080304" pitchFamily="17" charset="-128"/>
              </a:rPr>
              <a:t>/</a:t>
            </a:r>
            <a:r>
              <a:rPr lang="ja-JP" altLang="en-US" sz="1100" dirty="0" smtClean="0">
                <a:solidFill>
                  <a:srgbClr val="FF0000"/>
                </a:solidFill>
                <a:latin typeface="ＭＳ 明朝" panose="02020609040205080304" pitchFamily="17" charset="-128"/>
                <a:ea typeface="ＭＳ 明朝" panose="02020609040205080304" pitchFamily="17" charset="-128"/>
              </a:rPr>
              <a:t>時間（</a:t>
            </a:r>
            <a:r>
              <a:rPr lang="en-US" altLang="ja-JP" sz="1100" dirty="0" smtClean="0">
                <a:solidFill>
                  <a:srgbClr val="FF0000"/>
                </a:solidFill>
                <a:latin typeface="ＭＳ 明朝" panose="02020609040205080304" pitchFamily="17" charset="-128"/>
                <a:ea typeface="ＭＳ 明朝" panose="02020609040205080304" pitchFamily="17" charset="-128"/>
              </a:rPr>
              <a:t>1</a:t>
            </a:r>
            <a:r>
              <a:rPr lang="ja-JP" altLang="en-US" sz="1100" dirty="0" smtClean="0">
                <a:solidFill>
                  <a:srgbClr val="FF0000"/>
                </a:solidFill>
                <a:latin typeface="ＭＳ 明朝" panose="02020609040205080304" pitchFamily="17" charset="-128"/>
                <a:ea typeface="ＭＳ 明朝" panose="02020609040205080304" pitchFamily="17" charset="-128"/>
              </a:rPr>
              <a:t>日上限</a:t>
            </a:r>
            <a:r>
              <a:rPr lang="en-US" altLang="ja-JP" sz="1100" dirty="0" smtClean="0">
                <a:solidFill>
                  <a:srgbClr val="FF0000"/>
                </a:solidFill>
                <a:latin typeface="ＭＳ 明朝" panose="02020609040205080304" pitchFamily="17" charset="-128"/>
                <a:ea typeface="ＭＳ 明朝" panose="02020609040205080304" pitchFamily="17" charset="-128"/>
              </a:rPr>
              <a:t>1,000</a:t>
            </a:r>
            <a:r>
              <a:rPr lang="ja-JP" altLang="en-US" sz="1100" dirty="0" smtClean="0">
                <a:solidFill>
                  <a:srgbClr val="FF0000"/>
                </a:solidFill>
                <a:latin typeface="ＭＳ 明朝" panose="02020609040205080304" pitchFamily="17" charset="-128"/>
                <a:ea typeface="ＭＳ 明朝" panose="02020609040205080304" pitchFamily="17" charset="-128"/>
              </a:rPr>
              <a:t>円）</a:t>
            </a:r>
            <a:endParaRPr lang="en-US" altLang="ja-JP" sz="1100" dirty="0" smtClean="0">
              <a:solidFill>
                <a:srgbClr val="FF0000"/>
              </a:solidFill>
              <a:latin typeface="ＭＳ 明朝" panose="02020609040205080304" pitchFamily="17" charset="-128"/>
              <a:ea typeface="ＭＳ 明朝" panose="02020609040205080304" pitchFamily="17" charset="-128"/>
            </a:endParaRPr>
          </a:p>
        </p:txBody>
      </p:sp>
      <p:grpSp>
        <p:nvGrpSpPr>
          <p:cNvPr id="3" name="グループ化 2"/>
          <p:cNvGrpSpPr/>
          <p:nvPr/>
        </p:nvGrpSpPr>
        <p:grpSpPr>
          <a:xfrm>
            <a:off x="337752" y="192949"/>
            <a:ext cx="3830595" cy="493499"/>
            <a:chOff x="337752" y="192949"/>
            <a:chExt cx="3830595" cy="493499"/>
          </a:xfrm>
        </p:grpSpPr>
        <p:sp>
          <p:nvSpPr>
            <p:cNvPr id="15" name="正方形/長方形 14"/>
            <p:cNvSpPr/>
            <p:nvPr/>
          </p:nvSpPr>
          <p:spPr>
            <a:xfrm>
              <a:off x="397765" y="194005"/>
              <a:ext cx="3770582" cy="492443"/>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600" b="1" dirty="0" smtClean="0">
                  <a:ln>
                    <a:solidFill>
                      <a:schemeClr val="bg1"/>
                    </a:solidFill>
                  </a:ln>
                  <a:solidFill>
                    <a:srgbClr val="002060"/>
                  </a:solidFill>
                  <a:latin typeface="HGS明朝B" panose="02020800000000000000" pitchFamily="18" charset="-128"/>
                  <a:ea typeface="HGS明朝B" panose="02020800000000000000" pitchFamily="18" charset="-128"/>
                </a:rPr>
                <a:t> 浜田市の子育て支援策</a:t>
              </a:r>
              <a:endParaRPr lang="ja-JP" altLang="en-US" sz="26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4" name="テキスト ボックス 13"/>
            <p:cNvSpPr txBox="1"/>
            <p:nvPr/>
          </p:nvSpPr>
          <p:spPr>
            <a:xfrm>
              <a:off x="337752" y="192949"/>
              <a:ext cx="101202" cy="493499"/>
            </a:xfrm>
            <a:prstGeom prst="rect">
              <a:avLst/>
            </a:prstGeom>
            <a:solidFill>
              <a:schemeClr val="tx2">
                <a:lumMod val="75000"/>
              </a:schemeClr>
            </a:solidFill>
          </p:spPr>
          <p:txBody>
            <a:bodyPr wrap="square" rtlCol="0">
              <a:spAutoFit/>
            </a:bodyPr>
            <a:lstStyle/>
            <a:p>
              <a:endParaRPr kumimoji="1" lang="ja-JP" altLang="en-US" dirty="0"/>
            </a:p>
          </p:txBody>
        </p:sp>
      </p:grpSp>
      <p:sp>
        <p:nvSpPr>
          <p:cNvPr id="2" name="角丸四角形吹き出し 1"/>
          <p:cNvSpPr/>
          <p:nvPr/>
        </p:nvSpPr>
        <p:spPr>
          <a:xfrm>
            <a:off x="5069493" y="1419985"/>
            <a:ext cx="1960231" cy="751784"/>
          </a:xfrm>
          <a:prstGeom prst="wedgeRoundRectCallout">
            <a:avLst>
              <a:gd name="adj1" fmla="val -62707"/>
              <a:gd name="adj2" fmla="val -28025"/>
              <a:gd name="adj3" fmla="val 16667"/>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chemeClr val="tx1"/>
                </a:solidFill>
                <a:latin typeface="HGS創英角ｺﾞｼｯｸUB" panose="020B0900000000000000" pitchFamily="50" charset="-128"/>
                <a:ea typeface="HGS創英角ｺﾞｼｯｸUB" panose="020B0900000000000000" pitchFamily="50" charset="-128"/>
              </a:rPr>
              <a:t>浜田市は</a:t>
            </a:r>
            <a:r>
              <a:rPr lang="ja-JP" altLang="en-US" sz="1200" dirty="0" smtClean="0">
                <a:solidFill>
                  <a:srgbClr val="FF0000"/>
                </a:solidFill>
                <a:latin typeface="HGS創英角ｺﾞｼｯｸUB" panose="020B0900000000000000" pitchFamily="50" charset="-128"/>
                <a:ea typeface="HGS創英角ｺﾞｼｯｸUB" panose="020B0900000000000000" pitchFamily="50" charset="-128"/>
              </a:rPr>
              <a:t>待機</a:t>
            </a:r>
            <a:r>
              <a:rPr lang="ja-JP" altLang="en-US" sz="1200" dirty="0">
                <a:solidFill>
                  <a:srgbClr val="FF0000"/>
                </a:solidFill>
                <a:latin typeface="HGS創英角ｺﾞｼｯｸUB" panose="020B0900000000000000" pitchFamily="50" charset="-128"/>
                <a:ea typeface="HGS創英角ｺﾞｼｯｸUB" panose="020B0900000000000000" pitchFamily="50" charset="-128"/>
              </a:rPr>
              <a:t>児童数が</a:t>
            </a:r>
            <a:r>
              <a:rPr lang="en-US" altLang="ja-JP" sz="1200" dirty="0">
                <a:solidFill>
                  <a:srgbClr val="FF0000"/>
                </a:solidFill>
                <a:latin typeface="HGS創英角ｺﾞｼｯｸUB" panose="020B0900000000000000" pitchFamily="50" charset="-128"/>
                <a:ea typeface="HGS創英角ｺﾞｼｯｸUB" panose="020B0900000000000000" pitchFamily="50" charset="-128"/>
              </a:rPr>
              <a:t>0</a:t>
            </a:r>
            <a:r>
              <a:rPr lang="ja-JP" altLang="en-US" sz="1200" dirty="0" smtClean="0">
                <a:solidFill>
                  <a:srgbClr val="FF0000"/>
                </a:solidFill>
                <a:latin typeface="HGS創英角ｺﾞｼｯｸUB" panose="020B0900000000000000" pitchFamily="50" charset="-128"/>
                <a:ea typeface="HGS創英角ｺﾞｼｯｸUB" panose="020B0900000000000000" pitchFamily="50" charset="-128"/>
              </a:rPr>
              <a:t>人</a:t>
            </a:r>
            <a:endParaRPr lang="en-US" altLang="ja-JP" sz="1200" dirty="0" smtClean="0">
              <a:solidFill>
                <a:srgbClr val="FF0000"/>
              </a:solidFill>
              <a:latin typeface="HGS創英角ｺﾞｼｯｸUB" panose="020B0900000000000000" pitchFamily="50" charset="-128"/>
              <a:ea typeface="HGS創英角ｺﾞｼｯｸUB" panose="020B0900000000000000" pitchFamily="50" charset="-128"/>
            </a:endParaRPr>
          </a:p>
          <a:p>
            <a:r>
              <a:rPr lang="ja-JP" altLang="en-US" sz="900" dirty="0" smtClean="0">
                <a:solidFill>
                  <a:schemeClr val="tx1"/>
                </a:solidFill>
                <a:latin typeface="HGS創英角ｺﾞｼｯｸUB" panose="020B0900000000000000" pitchFamily="50" charset="-128"/>
                <a:ea typeface="HGS創英角ｺﾞｼｯｸUB" panose="020B0900000000000000" pitchFamily="50" charset="-128"/>
              </a:rPr>
              <a:t>（令和</a:t>
            </a:r>
            <a:r>
              <a:rPr lang="en-US" altLang="ja-JP" sz="900" dirty="0">
                <a:solidFill>
                  <a:schemeClr val="tx1"/>
                </a:solidFill>
                <a:latin typeface="HGS創英角ｺﾞｼｯｸUB" panose="020B0900000000000000" pitchFamily="50" charset="-128"/>
                <a:ea typeface="HGS創英角ｺﾞｼｯｸUB" panose="020B0900000000000000" pitchFamily="50" charset="-128"/>
              </a:rPr>
              <a:t>6</a:t>
            </a:r>
            <a:r>
              <a:rPr lang="ja-JP" altLang="en-US" sz="900" dirty="0" smtClean="0">
                <a:solidFill>
                  <a:schemeClr val="tx1"/>
                </a:solidFill>
                <a:latin typeface="HGS創英角ｺﾞｼｯｸUB" panose="020B0900000000000000" pitchFamily="50" charset="-128"/>
                <a:ea typeface="HGS創英角ｺﾞｼｯｸUB" panose="020B0900000000000000" pitchFamily="50" charset="-128"/>
              </a:rPr>
              <a:t>年</a:t>
            </a:r>
            <a:r>
              <a:rPr lang="en-US" altLang="ja-JP" sz="900" dirty="0">
                <a:solidFill>
                  <a:schemeClr val="tx1"/>
                </a:solidFill>
                <a:latin typeface="HGS創英角ｺﾞｼｯｸUB" panose="020B0900000000000000" pitchFamily="50" charset="-128"/>
                <a:ea typeface="HGS創英角ｺﾞｼｯｸUB" panose="020B0900000000000000" pitchFamily="50" charset="-128"/>
              </a:rPr>
              <a:t>4</a:t>
            </a:r>
            <a:r>
              <a:rPr lang="ja-JP" altLang="en-US" sz="900" dirty="0">
                <a:solidFill>
                  <a:schemeClr val="tx1"/>
                </a:solidFill>
                <a:latin typeface="HGS創英角ｺﾞｼｯｸUB" panose="020B0900000000000000" pitchFamily="50" charset="-128"/>
                <a:ea typeface="HGS創英角ｺﾞｼｯｸUB" panose="020B0900000000000000" pitchFamily="50" charset="-128"/>
              </a:rPr>
              <a:t>月</a:t>
            </a:r>
            <a:r>
              <a:rPr lang="en-US" altLang="ja-JP" sz="900" dirty="0">
                <a:solidFill>
                  <a:schemeClr val="tx1"/>
                </a:solidFill>
                <a:latin typeface="HGS創英角ｺﾞｼｯｸUB" panose="020B0900000000000000" pitchFamily="50" charset="-128"/>
                <a:ea typeface="HGS創英角ｺﾞｼｯｸUB" panose="020B0900000000000000" pitchFamily="50" charset="-128"/>
              </a:rPr>
              <a:t>1</a:t>
            </a:r>
            <a:r>
              <a:rPr lang="ja-JP" altLang="en-US" sz="900" dirty="0">
                <a:solidFill>
                  <a:schemeClr val="tx1"/>
                </a:solidFill>
                <a:latin typeface="HGS創英角ｺﾞｼｯｸUB" panose="020B0900000000000000" pitchFamily="50" charset="-128"/>
                <a:ea typeface="HGS創英角ｺﾞｼｯｸUB" panose="020B0900000000000000" pitchFamily="50" charset="-128"/>
              </a:rPr>
              <a:t>日現在</a:t>
            </a:r>
            <a:r>
              <a:rPr lang="ja-JP" altLang="en-US" sz="900" dirty="0" smtClean="0">
                <a:solidFill>
                  <a:schemeClr val="tx1"/>
                </a:solidFill>
                <a:latin typeface="HGS創英角ｺﾞｼｯｸUB" panose="020B0900000000000000" pitchFamily="50" charset="-128"/>
                <a:ea typeface="HGS創英角ｺﾞｼｯｸUB" panose="020B0900000000000000" pitchFamily="50" charset="-128"/>
              </a:rPr>
              <a:t>）です。</a:t>
            </a:r>
            <a:endParaRPr lang="en-US" altLang="ja-JP" sz="900" dirty="0" smtClean="0">
              <a:solidFill>
                <a:schemeClr val="tx1"/>
              </a:solidFill>
              <a:latin typeface="HGS創英角ｺﾞｼｯｸUB" panose="020B0900000000000000" pitchFamily="50" charset="-128"/>
              <a:ea typeface="HGS創英角ｺﾞｼｯｸUB" panose="020B0900000000000000" pitchFamily="50" charset="-128"/>
            </a:endParaRPr>
          </a:p>
          <a:p>
            <a:r>
              <a:rPr lang="ja-JP" altLang="en-US" sz="900" dirty="0" smtClean="0">
                <a:solidFill>
                  <a:schemeClr val="tx1"/>
                </a:solidFill>
                <a:latin typeface="HGS創英角ｺﾞｼｯｸUB" panose="020B0900000000000000" pitchFamily="50" charset="-128"/>
                <a:ea typeface="HGS創英角ｺﾞｼｯｸUB" panose="020B0900000000000000" pitchFamily="50" charset="-128"/>
              </a:rPr>
              <a:t>安心</a:t>
            </a:r>
            <a:r>
              <a:rPr lang="ja-JP" altLang="en-US" sz="900" dirty="0">
                <a:solidFill>
                  <a:schemeClr val="tx1"/>
                </a:solidFill>
                <a:latin typeface="HGS創英角ｺﾞｼｯｸUB" panose="020B0900000000000000" pitchFamily="50" charset="-128"/>
                <a:ea typeface="HGS創英角ｺﾞｼｯｸUB" panose="020B0900000000000000" pitchFamily="50" charset="-128"/>
              </a:rPr>
              <a:t>して子どもを預けることが</a:t>
            </a:r>
            <a:r>
              <a:rPr lang="ja-JP" altLang="en-US" sz="900" dirty="0" smtClean="0">
                <a:solidFill>
                  <a:schemeClr val="tx1"/>
                </a:solidFill>
                <a:latin typeface="HGS創英角ｺﾞｼｯｸUB" panose="020B0900000000000000" pitchFamily="50" charset="-128"/>
                <a:ea typeface="HGS創英角ｺﾞｼｯｸUB" panose="020B0900000000000000" pitchFamily="50" charset="-128"/>
              </a:rPr>
              <a:t>できます</a:t>
            </a:r>
            <a:r>
              <a:rPr lang="ja-JP" altLang="en-US" sz="900" dirty="0" smtClean="0">
                <a:solidFill>
                  <a:schemeClr val="tx1"/>
                </a:solidFill>
                <a:latin typeface="ＭＳ 明朝" panose="02020609040205080304" pitchFamily="17" charset="-128"/>
                <a:ea typeface="ＭＳ 明朝" panose="02020609040205080304" pitchFamily="17" charset="-128"/>
              </a:rPr>
              <a:t>。</a:t>
            </a:r>
            <a:endParaRPr kumimoji="1" lang="ja-JP" altLang="en-US" sz="900" dirty="0">
              <a:solidFill>
                <a:schemeClr val="tx1"/>
              </a:solidFill>
            </a:endParaRPr>
          </a:p>
        </p:txBody>
      </p:sp>
      <p:sp>
        <p:nvSpPr>
          <p:cNvPr id="20" name="テキスト ボックス 19"/>
          <p:cNvSpPr txBox="1"/>
          <p:nvPr/>
        </p:nvSpPr>
        <p:spPr>
          <a:xfrm>
            <a:off x="261030" y="752246"/>
            <a:ext cx="6954418" cy="846386"/>
          </a:xfrm>
          <a:prstGeom prst="rect">
            <a:avLst/>
          </a:prstGeom>
          <a:noFill/>
        </p:spPr>
        <p:txBody>
          <a:bodyPr wrap="square" rtlCol="0">
            <a:spAutoFit/>
          </a:bodyPr>
          <a:lstStyle/>
          <a:p>
            <a:r>
              <a:rPr lang="en-US" altLang="ja-JP" sz="1600" dirty="0" smtClean="0">
                <a:ln w="12700">
                  <a:noFill/>
                  <a:prstDash val="solid"/>
                </a:ln>
                <a:solidFill>
                  <a:srgbClr val="000066"/>
                </a:solidFill>
                <a:latin typeface="HGS明朝B" panose="02020800000000000000" pitchFamily="18" charset="-128"/>
                <a:ea typeface="HGS明朝B" panose="02020800000000000000" pitchFamily="18" charset="-128"/>
              </a:rPr>
              <a:t>1</a:t>
            </a:r>
            <a:r>
              <a:rPr lang="ja-JP" altLang="en-US" sz="1600" dirty="0" smtClean="0">
                <a:ln w="12700">
                  <a:noFill/>
                  <a:prstDash val="solid"/>
                </a:ln>
                <a:solidFill>
                  <a:srgbClr val="000066"/>
                </a:solidFill>
                <a:latin typeface="HGS明朝B" panose="02020800000000000000" pitchFamily="18" charset="-128"/>
                <a:ea typeface="HGS明朝B" panose="02020800000000000000" pitchFamily="18" charset="-128"/>
              </a:rPr>
              <a:t> 新生児子育て応援金</a:t>
            </a:r>
            <a:r>
              <a:rPr lang="en-US" altLang="ja-JP" sz="1100" dirty="0" smtClean="0">
                <a:latin typeface="ＭＳ 明朝" panose="02020609040205080304" pitchFamily="17" charset="-128"/>
                <a:ea typeface="ＭＳ 明朝" panose="02020609040205080304" pitchFamily="17" charset="-128"/>
              </a:rPr>
              <a:t/>
            </a:r>
            <a:br>
              <a:rPr lang="en-US" altLang="ja-JP" sz="1100" dirty="0" smtClean="0">
                <a:latin typeface="ＭＳ 明朝" panose="02020609040205080304" pitchFamily="17" charset="-128"/>
                <a:ea typeface="ＭＳ 明朝" panose="02020609040205080304" pitchFamily="17" charset="-128"/>
              </a:rPr>
            </a:br>
            <a:r>
              <a:rPr lang="ja-JP" altLang="en-US" sz="1100" dirty="0" smtClean="0">
                <a:latin typeface="ＭＳ 明朝" panose="02020609040205080304" pitchFamily="17" charset="-128"/>
                <a:ea typeface="ＭＳ 明朝" panose="02020609040205080304" pitchFamily="17" charset="-128"/>
              </a:rPr>
              <a:t>　・第</a:t>
            </a:r>
            <a:r>
              <a:rPr lang="en-US" altLang="ja-JP" sz="1100" dirty="0" smtClean="0">
                <a:latin typeface="ＭＳ 明朝" panose="02020609040205080304" pitchFamily="17" charset="-128"/>
                <a:ea typeface="ＭＳ 明朝" panose="02020609040205080304" pitchFamily="17" charset="-128"/>
              </a:rPr>
              <a:t>1</a:t>
            </a:r>
            <a:r>
              <a:rPr lang="ja-JP" altLang="en-US" sz="1100" dirty="0" smtClean="0">
                <a:latin typeface="ＭＳ 明朝" panose="02020609040205080304" pitchFamily="17" charset="-128"/>
                <a:ea typeface="ＭＳ 明朝" panose="02020609040205080304" pitchFamily="17" charset="-128"/>
              </a:rPr>
              <a:t>子、第</a:t>
            </a:r>
            <a:r>
              <a:rPr lang="en-US" altLang="ja-JP" sz="1100" dirty="0" smtClean="0">
                <a:latin typeface="ＭＳ 明朝" panose="02020609040205080304" pitchFamily="17" charset="-128"/>
                <a:ea typeface="ＭＳ 明朝" panose="02020609040205080304" pitchFamily="17" charset="-128"/>
              </a:rPr>
              <a:t>2</a:t>
            </a:r>
            <a:r>
              <a:rPr lang="ja-JP" altLang="en-US" sz="1100" dirty="0" smtClean="0">
                <a:latin typeface="ＭＳ 明朝" panose="02020609040205080304" pitchFamily="17" charset="-128"/>
                <a:ea typeface="ＭＳ 明朝" panose="02020609040205080304" pitchFamily="17" charset="-128"/>
              </a:rPr>
              <a:t>子：</a:t>
            </a:r>
            <a:r>
              <a:rPr lang="en-US" altLang="ja-JP" sz="1100" dirty="0" smtClean="0">
                <a:solidFill>
                  <a:srgbClr val="FF0000"/>
                </a:solidFill>
                <a:latin typeface="ＭＳ 明朝" panose="02020609040205080304" pitchFamily="17" charset="-128"/>
                <a:ea typeface="ＭＳ 明朝" panose="02020609040205080304" pitchFamily="17" charset="-128"/>
              </a:rPr>
              <a:t>5</a:t>
            </a:r>
            <a:r>
              <a:rPr lang="ja-JP" altLang="en-US" sz="1100" dirty="0" smtClean="0">
                <a:solidFill>
                  <a:srgbClr val="FF0000"/>
                </a:solidFill>
                <a:latin typeface="ＭＳ 明朝" panose="02020609040205080304" pitchFamily="17" charset="-128"/>
                <a:ea typeface="ＭＳ 明朝" panose="02020609040205080304" pitchFamily="17" charset="-128"/>
              </a:rPr>
              <a:t>万円</a:t>
            </a:r>
            <a:r>
              <a:rPr lang="ja-JP" altLang="en-US" sz="1100" dirty="0" smtClean="0">
                <a:solidFill>
                  <a:srgbClr val="000066"/>
                </a:solidFill>
                <a:latin typeface="ＭＳ 明朝" panose="02020609040205080304" pitchFamily="17" charset="-128"/>
                <a:ea typeface="ＭＳ 明朝" panose="02020609040205080304" pitchFamily="17" charset="-128"/>
              </a:rPr>
              <a:t>を支給</a:t>
            </a:r>
            <a:endParaRPr lang="en-US" altLang="ja-JP" sz="1100" dirty="0" smtClean="0">
              <a:solidFill>
                <a:srgbClr val="000066"/>
              </a:solidFill>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a:t>
            </a:r>
            <a:r>
              <a:rPr lang="ja-JP" altLang="en-US" sz="1100" dirty="0" smtClean="0">
                <a:latin typeface="ＭＳ 明朝" panose="02020609040205080304" pitchFamily="17" charset="-128"/>
                <a:ea typeface="ＭＳ 明朝" panose="02020609040205080304" pitchFamily="17" charset="-128"/>
              </a:rPr>
              <a:t>・第</a:t>
            </a:r>
            <a:r>
              <a:rPr lang="en-US" altLang="ja-JP" sz="1100" dirty="0" smtClean="0">
                <a:latin typeface="ＭＳ 明朝" panose="02020609040205080304" pitchFamily="17" charset="-128"/>
                <a:ea typeface="ＭＳ 明朝" panose="02020609040205080304" pitchFamily="17" charset="-128"/>
              </a:rPr>
              <a:t>3</a:t>
            </a:r>
            <a:r>
              <a:rPr lang="ja-JP" altLang="en-US" sz="1100" dirty="0" smtClean="0">
                <a:latin typeface="ＭＳ 明朝" panose="02020609040205080304" pitchFamily="17" charset="-128"/>
                <a:ea typeface="ＭＳ 明朝" panose="02020609040205080304" pitchFamily="17" charset="-128"/>
              </a:rPr>
              <a:t>子以降：</a:t>
            </a:r>
            <a:r>
              <a:rPr lang="en-US" altLang="ja-JP" sz="1100" dirty="0" smtClean="0">
                <a:solidFill>
                  <a:srgbClr val="FF0000"/>
                </a:solidFill>
                <a:latin typeface="ＭＳ 明朝" panose="02020609040205080304" pitchFamily="17" charset="-128"/>
                <a:ea typeface="ＭＳ 明朝" panose="02020609040205080304" pitchFamily="17" charset="-128"/>
              </a:rPr>
              <a:t>30</a:t>
            </a:r>
            <a:r>
              <a:rPr lang="ja-JP" altLang="en-US" sz="1100" dirty="0">
                <a:solidFill>
                  <a:srgbClr val="FF0000"/>
                </a:solidFill>
                <a:latin typeface="ＭＳ 明朝" panose="02020609040205080304" pitchFamily="17" charset="-128"/>
                <a:ea typeface="ＭＳ 明朝" panose="02020609040205080304" pitchFamily="17" charset="-128"/>
              </a:rPr>
              <a:t>万</a:t>
            </a:r>
            <a:r>
              <a:rPr lang="ja-JP" altLang="en-US" sz="1100" dirty="0" smtClean="0">
                <a:solidFill>
                  <a:srgbClr val="FF0000"/>
                </a:solidFill>
                <a:latin typeface="ＭＳ 明朝" panose="02020609040205080304" pitchFamily="17" charset="-128"/>
                <a:ea typeface="ＭＳ 明朝" panose="02020609040205080304" pitchFamily="17" charset="-128"/>
              </a:rPr>
              <a:t>円</a:t>
            </a:r>
            <a:r>
              <a:rPr lang="ja-JP" altLang="en-US" sz="1100" dirty="0">
                <a:solidFill>
                  <a:srgbClr val="000066"/>
                </a:solidFill>
                <a:latin typeface="ＭＳ 明朝" panose="02020609040205080304" pitchFamily="17" charset="-128"/>
                <a:ea typeface="ＭＳ 明朝" panose="02020609040205080304" pitchFamily="17" charset="-128"/>
              </a:rPr>
              <a:t>を支給</a:t>
            </a:r>
            <a:endParaRPr lang="en-US" altLang="ja-JP" sz="1100" dirty="0">
              <a:solidFill>
                <a:srgbClr val="000066"/>
              </a:solidFill>
              <a:latin typeface="ＭＳ 明朝" panose="02020609040205080304" pitchFamily="17" charset="-128"/>
              <a:ea typeface="ＭＳ 明朝" panose="02020609040205080304" pitchFamily="17" charset="-128"/>
            </a:endParaRPr>
          </a:p>
          <a:p>
            <a:r>
              <a:rPr kumimoji="1" lang="ja-JP" altLang="en-US" sz="1100" dirty="0">
                <a:latin typeface="ＭＳ 明朝" panose="02020609040205080304" pitchFamily="17" charset="-128"/>
                <a:ea typeface="ＭＳ 明朝" panose="02020609040205080304" pitchFamily="17" charset="-128"/>
              </a:rPr>
              <a:t>　</a:t>
            </a:r>
            <a:r>
              <a:rPr kumimoji="1" lang="ja-JP" altLang="en-US" sz="1100" dirty="0" smtClean="0">
                <a:latin typeface="ＭＳ 明朝" panose="02020609040205080304" pitchFamily="17" charset="-128"/>
                <a:ea typeface="ＭＳ 明朝" panose="02020609040205080304" pitchFamily="17" charset="-128"/>
              </a:rPr>
              <a:t>　</a:t>
            </a:r>
            <a:endParaRPr kumimoji="1" lang="en-US" altLang="ja-JP" sz="1100" dirty="0" smtClean="0">
              <a:latin typeface="ＭＳ 明朝" panose="02020609040205080304" pitchFamily="17" charset="-128"/>
              <a:ea typeface="ＭＳ 明朝" panose="02020609040205080304" pitchFamily="17"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2532" y="3612775"/>
            <a:ext cx="1887044" cy="2739729"/>
          </a:xfrm>
          <a:prstGeom prst="rect">
            <a:avLst/>
          </a:prstGeom>
        </p:spPr>
      </p:pic>
      <p:sp>
        <p:nvSpPr>
          <p:cNvPr id="16" name="テキスト ボックス 15"/>
          <p:cNvSpPr txBox="1"/>
          <p:nvPr/>
        </p:nvSpPr>
        <p:spPr>
          <a:xfrm>
            <a:off x="6528406" y="6383282"/>
            <a:ext cx="2405472" cy="369332"/>
          </a:xfrm>
          <a:prstGeom prst="rect">
            <a:avLst/>
          </a:prstGeom>
          <a:noFill/>
        </p:spPr>
        <p:txBody>
          <a:bodyPr wrap="square" rtlCol="0">
            <a:spAutoFit/>
          </a:bodyPr>
          <a:lstStyle/>
          <a:p>
            <a:pPr>
              <a:defRPr/>
            </a:pPr>
            <a:r>
              <a:rPr lang="ja-JP" altLang="en-US" sz="900" dirty="0">
                <a:ln>
                  <a:solidFill>
                    <a:schemeClr val="tx1"/>
                  </a:solidFill>
                </a:ln>
                <a:latin typeface="ＭＳ 明朝" panose="02020609040205080304" pitchFamily="17" charset="-128"/>
                <a:ea typeface="ＭＳ 明朝" panose="02020609040205080304" pitchFamily="17" charset="-128"/>
              </a:rPr>
              <a:t> </a:t>
            </a:r>
            <a:r>
              <a:rPr lang="ja-JP" altLang="en-US" sz="900" dirty="0" smtClean="0">
                <a:ln>
                  <a:solidFill>
                    <a:schemeClr val="tx1"/>
                  </a:solidFill>
                </a:ln>
                <a:latin typeface="ＭＳ 明朝" panose="02020609040205080304" pitchFamily="17" charset="-128"/>
                <a:ea typeface="ＭＳ 明朝" panose="02020609040205080304" pitchFamily="17" charset="-128"/>
              </a:rPr>
              <a:t>弥栄町全域をコースとした</a:t>
            </a:r>
            <a:endParaRPr lang="en-US" altLang="ja-JP" sz="900" dirty="0">
              <a:ln>
                <a:solidFill>
                  <a:schemeClr val="tx1"/>
                </a:solidFill>
              </a:ln>
              <a:latin typeface="ＭＳ 明朝" panose="02020609040205080304" pitchFamily="17" charset="-128"/>
              <a:ea typeface="ＭＳ 明朝" panose="02020609040205080304" pitchFamily="17" charset="-128"/>
            </a:endParaRPr>
          </a:p>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「秘境奥島根や</a:t>
            </a:r>
            <a:r>
              <a:rPr lang="ja-JP" altLang="en-US" sz="900" dirty="0" err="1" smtClean="0">
                <a:ln>
                  <a:solidFill>
                    <a:schemeClr val="tx1"/>
                  </a:solidFill>
                </a:ln>
                <a:latin typeface="ＭＳ 明朝" panose="02020609040205080304" pitchFamily="17" charset="-128"/>
                <a:ea typeface="ＭＳ 明朝" panose="02020609040205080304" pitchFamily="17" charset="-128"/>
              </a:rPr>
              <a:t>さか</a:t>
            </a:r>
            <a:r>
              <a:rPr lang="ja-JP" altLang="en-US" sz="900" dirty="0" smtClean="0">
                <a:ln>
                  <a:solidFill>
                    <a:schemeClr val="tx1"/>
                  </a:solidFill>
                </a:ln>
                <a:latin typeface="ＭＳ 明朝" panose="02020609040205080304" pitchFamily="17" charset="-128"/>
                <a:ea typeface="ＭＳ 明朝" panose="02020609040205080304" pitchFamily="17" charset="-128"/>
              </a:rPr>
              <a:t>ウルトラマラニック」</a:t>
            </a:r>
            <a:endParaRPr lang="en-US" altLang="ja-JP" sz="900" dirty="0" smtClean="0">
              <a:latin typeface="ＭＳ 明朝" panose="02020609040205080304" pitchFamily="17" charset="-128"/>
              <a:ea typeface="ＭＳ 明朝" panose="02020609040205080304" pitchFamily="17" charset="-128"/>
            </a:endParaRPr>
          </a:p>
        </p:txBody>
      </p:sp>
      <p:sp>
        <p:nvSpPr>
          <p:cNvPr id="18" name="テキスト ボックス 17"/>
          <p:cNvSpPr txBox="1"/>
          <p:nvPr/>
        </p:nvSpPr>
        <p:spPr>
          <a:xfrm>
            <a:off x="3819618" y="6352504"/>
            <a:ext cx="2279566" cy="400110"/>
          </a:xfrm>
          <a:prstGeom prst="rect">
            <a:avLst/>
          </a:prstGeom>
          <a:noFill/>
        </p:spPr>
        <p:txBody>
          <a:bodyPr wrap="square" rtlCol="0">
            <a:spAutoFit/>
          </a:bodyPr>
          <a:lstStyle/>
          <a:p>
            <a:pPr>
              <a:defRPr/>
            </a:pPr>
            <a:r>
              <a:rPr lang="ja-JP" altLang="en-US" sz="1000" dirty="0" smtClean="0">
                <a:ln>
                  <a:solidFill>
                    <a:schemeClr val="tx1"/>
                  </a:solidFill>
                </a:ln>
                <a:latin typeface="ＭＳ 明朝" panose="02020609040205080304" pitchFamily="17" charset="-128"/>
                <a:ea typeface="ＭＳ 明朝" panose="02020609040205080304" pitchFamily="17" charset="-128"/>
              </a:rPr>
              <a:t>師走の石見路でたすきをつなぐ</a:t>
            </a:r>
            <a:endParaRPr lang="en-US" altLang="ja-JP" sz="1000" dirty="0" smtClean="0">
              <a:ln>
                <a:solidFill>
                  <a:schemeClr val="tx1"/>
                </a:solidFill>
              </a:ln>
              <a:latin typeface="ＭＳ 明朝" panose="02020609040205080304" pitchFamily="17" charset="-128"/>
              <a:ea typeface="ＭＳ 明朝" panose="02020609040205080304" pitchFamily="17" charset="-128"/>
            </a:endParaRPr>
          </a:p>
          <a:p>
            <a:pPr>
              <a:defRPr/>
            </a:pPr>
            <a:r>
              <a:rPr lang="ja-JP" altLang="en-US" sz="1000" dirty="0" smtClean="0">
                <a:ln>
                  <a:solidFill>
                    <a:schemeClr val="tx1"/>
                  </a:solidFill>
                </a:ln>
                <a:latin typeface="ＭＳ 明朝" panose="02020609040205080304" pitchFamily="17" charset="-128"/>
                <a:ea typeface="ＭＳ 明朝" panose="02020609040205080304" pitchFamily="17" charset="-128"/>
              </a:rPr>
              <a:t>「しおかぜ駅伝」</a:t>
            </a:r>
            <a:endParaRPr lang="en-US" altLang="ja-JP" sz="1000" dirty="0" smtClean="0">
              <a:latin typeface="ＭＳ 明朝" panose="02020609040205080304" pitchFamily="17" charset="-128"/>
              <a:ea typeface="ＭＳ 明朝" panose="02020609040205080304" pitchFamily="17" charset="-128"/>
            </a:endParaRPr>
          </a:p>
        </p:txBody>
      </p:sp>
      <p:sp>
        <p:nvSpPr>
          <p:cNvPr id="21" name="テキスト ボックス 20"/>
          <p:cNvSpPr txBox="1"/>
          <p:nvPr/>
        </p:nvSpPr>
        <p:spPr>
          <a:xfrm>
            <a:off x="405250" y="2965757"/>
            <a:ext cx="3088597" cy="2231380"/>
          </a:xfrm>
          <a:prstGeom prst="rect">
            <a:avLst/>
          </a:prstGeom>
          <a:noFill/>
        </p:spPr>
        <p:txBody>
          <a:bodyPr wrap="square" rtlCol="0">
            <a:spAutoFit/>
          </a:bodyPr>
          <a:lstStyle/>
          <a:p>
            <a:r>
              <a:rPr lang="ja-JP" altLang="en-US" sz="2000" dirty="0" smtClean="0">
                <a:ln w="12700">
                  <a:noFill/>
                  <a:prstDash val="solid"/>
                </a:ln>
                <a:solidFill>
                  <a:srgbClr val="000066"/>
                </a:solidFill>
                <a:latin typeface="HGS明朝B" panose="02020800000000000000" pitchFamily="18" charset="-128"/>
                <a:ea typeface="HGS明朝B" panose="02020800000000000000" pitchFamily="18" charset="-128"/>
              </a:rPr>
              <a:t>文化・まつり・イベント</a:t>
            </a:r>
            <a:endParaRPr lang="en-US" altLang="ja-JP" sz="2000" dirty="0" smtClean="0">
              <a:ln w="12700">
                <a:noFill/>
                <a:prstDash val="solid"/>
              </a:ln>
              <a:solidFill>
                <a:srgbClr val="000066"/>
              </a:solidFill>
              <a:latin typeface="HGS明朝B" panose="02020800000000000000" pitchFamily="18" charset="-128"/>
              <a:ea typeface="HGS明朝B" panose="02020800000000000000" pitchFamily="18" charset="-128"/>
            </a:endParaRPr>
          </a:p>
          <a:p>
            <a:r>
              <a:rPr lang="ja-JP" altLang="en-US" sz="1100" b="1" dirty="0">
                <a:ln w="12700">
                  <a:noFill/>
                  <a:prstDash val="solid"/>
                </a:ln>
                <a:solidFill>
                  <a:srgbClr val="000066"/>
                </a:solidFill>
                <a:latin typeface="ＭＳ 明朝" panose="02020609040205080304" pitchFamily="17" charset="-128"/>
                <a:ea typeface="ＭＳ 明朝" panose="02020609040205080304" pitchFamily="17" charset="-128"/>
              </a:rPr>
              <a:t>　</a:t>
            </a:r>
            <a:endParaRPr lang="en-US" altLang="ja-JP" sz="1100" b="1" dirty="0" smtClean="0">
              <a:ln w="12700">
                <a:noFill/>
                <a:prstDash val="solid"/>
              </a:ln>
              <a:solidFill>
                <a:srgbClr val="000066"/>
              </a:solidFill>
              <a:latin typeface="ＭＳ 明朝" panose="02020609040205080304" pitchFamily="17" charset="-128"/>
              <a:ea typeface="ＭＳ 明朝" panose="02020609040205080304" pitchFamily="17" charset="-128"/>
            </a:endParaRPr>
          </a:p>
          <a:p>
            <a:r>
              <a:rPr lang="ja-JP" altLang="en-US" sz="1200" b="1" dirty="0" smtClean="0">
                <a:ln w="12700">
                  <a:noFill/>
                  <a:prstDash val="solid"/>
                </a:ln>
                <a:latin typeface="ＭＳ 明朝" panose="02020609040205080304" pitchFamily="17" charset="-128"/>
                <a:ea typeface="ＭＳ 明朝" panose="02020609040205080304" pitchFamily="17" charset="-128"/>
              </a:rPr>
              <a:t>四季を通じて、</a:t>
            </a:r>
            <a:r>
              <a:rPr kumimoji="1" lang="ja-JP" altLang="en-US" sz="1200" b="1" dirty="0" smtClean="0">
                <a:latin typeface="ＭＳ 明朝" panose="02020609040205080304" pitchFamily="17" charset="-128"/>
                <a:ea typeface="ＭＳ 明朝" panose="02020609040205080304" pitchFamily="17" charset="-128"/>
              </a:rPr>
              <a:t>浜田市全域や、地域ごとにまつりが行われ、多くの人で賑わいます。</a:t>
            </a:r>
            <a:endParaRPr lang="en-US" altLang="ja-JP" sz="1200" b="1" dirty="0">
              <a:latin typeface="ＭＳ 明朝" panose="02020609040205080304" pitchFamily="17" charset="-128"/>
              <a:ea typeface="ＭＳ 明朝" panose="02020609040205080304" pitchFamily="17" charset="-128"/>
            </a:endParaRPr>
          </a:p>
          <a:p>
            <a:r>
              <a:rPr lang="ja-JP" altLang="en-US" sz="1200" b="1" dirty="0" smtClean="0">
                <a:latin typeface="ＭＳ 明朝" panose="02020609040205080304" pitchFamily="17" charset="-128"/>
                <a:ea typeface="ＭＳ 明朝" panose="02020609040205080304" pitchFamily="17" charset="-128"/>
              </a:rPr>
              <a:t>　伝統芸能「石見神楽」は、まつりも含め、市内のイベントで観ることができ、私たちの生活に根付いています。</a:t>
            </a:r>
            <a:endParaRPr kumimoji="1" lang="en-US" altLang="ja-JP" sz="1200" b="1" dirty="0" smtClean="0">
              <a:latin typeface="ＭＳ 明朝" panose="02020609040205080304" pitchFamily="17" charset="-128"/>
              <a:ea typeface="ＭＳ 明朝" panose="02020609040205080304" pitchFamily="17" charset="-128"/>
            </a:endParaRPr>
          </a:p>
          <a:p>
            <a:r>
              <a:rPr lang="ja-JP" altLang="en-US" sz="1200" b="1" dirty="0">
                <a:latin typeface="ＭＳ 明朝" panose="02020609040205080304" pitchFamily="17" charset="-128"/>
                <a:ea typeface="ＭＳ 明朝" panose="02020609040205080304" pitchFamily="17" charset="-128"/>
              </a:rPr>
              <a:t>　</a:t>
            </a:r>
            <a:r>
              <a:rPr lang="ja-JP" altLang="en-US" sz="1200" b="1" dirty="0" smtClean="0">
                <a:latin typeface="ＭＳ 明朝" panose="02020609040205080304" pitchFamily="17" charset="-128"/>
                <a:ea typeface="ＭＳ 明朝" panose="02020609040205080304" pitchFamily="17" charset="-128"/>
              </a:rPr>
              <a:t>また</a:t>
            </a:r>
            <a:r>
              <a:rPr lang="ja-JP" altLang="en-US" sz="1200" b="1" dirty="0">
                <a:latin typeface="ＭＳ 明朝" panose="02020609040205080304" pitchFamily="17" charset="-128"/>
                <a:ea typeface="ＭＳ 明朝" panose="02020609040205080304" pitchFamily="17" charset="-128"/>
              </a:rPr>
              <a:t>、</a:t>
            </a:r>
            <a:r>
              <a:rPr lang="ja-JP" altLang="en-US" sz="1200" b="1" dirty="0" smtClean="0">
                <a:latin typeface="ＭＳ 明朝" panose="02020609040205080304" pitchFamily="17" charset="-128"/>
                <a:ea typeface="ＭＳ 明朝" panose="02020609040205080304" pitchFamily="17" charset="-128"/>
              </a:rPr>
              <a:t>駅伝やマラソンなどのイベントを通じて、地元の人と市外の人との交流が深まるなど、浜田市との関わりがいろいろな形で広がっています。</a:t>
            </a:r>
            <a:endParaRPr kumimoji="1" lang="en-US" altLang="ja-JP" sz="1200" b="1" dirty="0" smtClean="0">
              <a:latin typeface="ＭＳ 明朝" panose="02020609040205080304" pitchFamily="17" charset="-128"/>
              <a:ea typeface="ＭＳ 明朝" panose="02020609040205080304" pitchFamily="17"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618" y="3612775"/>
            <a:ext cx="1967888" cy="2701081"/>
          </a:xfrm>
          <a:prstGeom prst="rect">
            <a:avLst/>
          </a:prstGeom>
        </p:spPr>
      </p:pic>
      <p:grpSp>
        <p:nvGrpSpPr>
          <p:cNvPr id="10" name="グループ化 9"/>
          <p:cNvGrpSpPr/>
          <p:nvPr/>
        </p:nvGrpSpPr>
        <p:grpSpPr>
          <a:xfrm>
            <a:off x="318921" y="2415894"/>
            <a:ext cx="6209484" cy="261883"/>
            <a:chOff x="-226073" y="2147866"/>
            <a:chExt cx="5168092" cy="255975"/>
          </a:xfrm>
        </p:grpSpPr>
        <p:sp>
          <p:nvSpPr>
            <p:cNvPr id="11" name="テキスト ボックス 10"/>
            <p:cNvSpPr txBox="1"/>
            <p:nvPr/>
          </p:nvSpPr>
          <p:spPr>
            <a:xfrm>
              <a:off x="-226073" y="2147866"/>
              <a:ext cx="2642459" cy="240666"/>
            </a:xfrm>
            <a:prstGeom prst="rect">
              <a:avLst/>
            </a:prstGeom>
            <a:noFill/>
          </p:spPr>
          <p:txBody>
            <a:bodyPr wrap="square" rtlCol="0">
              <a:spAutoFit/>
            </a:bodyPr>
            <a:lstStyle/>
            <a:p>
              <a:pPr>
                <a:defRPr/>
              </a:pPr>
              <a:r>
                <a:rPr lang="ja-JP" altLang="en-US" sz="1000" dirty="0" smtClean="0">
                  <a:ln>
                    <a:solidFill>
                      <a:schemeClr val="tx1"/>
                    </a:solidFill>
                  </a:ln>
                  <a:latin typeface="ＭＳ 明朝" panose="02020609040205080304" pitchFamily="17" charset="-128"/>
                  <a:ea typeface="ＭＳ 明朝" panose="02020609040205080304" pitchFamily="17" charset="-128"/>
                </a:rPr>
                <a:t>大名行列が市内を練り歩く「浜</a:t>
              </a:r>
              <a:r>
                <a:rPr lang="ja-JP" altLang="en-US" sz="1000" dirty="0" err="1" smtClean="0">
                  <a:ln>
                    <a:solidFill>
                      <a:schemeClr val="tx1"/>
                    </a:solidFill>
                  </a:ln>
                  <a:latin typeface="ＭＳ 明朝" panose="02020609040205080304" pitchFamily="17" charset="-128"/>
                  <a:ea typeface="ＭＳ 明朝" panose="02020609040205080304" pitchFamily="17" charset="-128"/>
                </a:rPr>
                <a:t>っ</a:t>
              </a:r>
              <a:r>
                <a:rPr lang="ja-JP" altLang="en-US" sz="1000" dirty="0" smtClean="0">
                  <a:ln>
                    <a:solidFill>
                      <a:schemeClr val="tx1"/>
                    </a:solidFill>
                  </a:ln>
                  <a:latin typeface="ＭＳ 明朝" panose="02020609040205080304" pitchFamily="17" charset="-128"/>
                  <a:ea typeface="ＭＳ 明朝" panose="02020609040205080304" pitchFamily="17" charset="-128"/>
                </a:rPr>
                <a:t>子春まつり」</a:t>
              </a:r>
              <a:endParaRPr lang="en-US" altLang="ja-JP" sz="1000" dirty="0" smtClean="0">
                <a:latin typeface="HGP創英角ｺﾞｼｯｸUB" pitchFamily="50" charset="-128"/>
                <a:ea typeface="HGP創英角ｺﾞｼｯｸUB" pitchFamily="50" charset="-128"/>
              </a:endParaRPr>
            </a:p>
          </p:txBody>
        </p:sp>
        <p:sp>
          <p:nvSpPr>
            <p:cNvPr id="12" name="テキスト ボックス 11"/>
            <p:cNvSpPr txBox="1"/>
            <p:nvPr/>
          </p:nvSpPr>
          <p:spPr>
            <a:xfrm>
              <a:off x="2256514" y="2163175"/>
              <a:ext cx="2685505" cy="240666"/>
            </a:xfrm>
            <a:prstGeom prst="rect">
              <a:avLst/>
            </a:prstGeom>
            <a:noFill/>
          </p:spPr>
          <p:txBody>
            <a:bodyPr wrap="square" rtlCol="0">
              <a:spAutoFit/>
            </a:bodyPr>
            <a:lstStyle/>
            <a:p>
              <a:pPr>
                <a:defRPr/>
              </a:pPr>
              <a:r>
                <a:rPr lang="ja-JP" altLang="en-US" sz="1000" dirty="0" smtClean="0">
                  <a:ln>
                    <a:solidFill>
                      <a:schemeClr val="tx1"/>
                    </a:solidFill>
                  </a:ln>
                  <a:latin typeface="ＭＳ 明朝" panose="02020609040205080304" pitchFamily="17" charset="-128"/>
                  <a:ea typeface="ＭＳ 明朝" panose="02020609040205080304" pitchFamily="17" charset="-128"/>
                </a:rPr>
                <a:t>浜田港の夜空を花火が彩る「浜っ子夏まつり」</a:t>
              </a:r>
              <a:endParaRPr lang="en-US" altLang="ja-JP" sz="1000" dirty="0" smtClean="0">
                <a:latin typeface="HGP創英角ｺﾞｼｯｸUB" pitchFamily="50" charset="-128"/>
                <a:ea typeface="HGP創英角ｺﾞｼｯｸUB" pitchFamily="50" charset="-128"/>
              </a:endParaRPr>
            </a:p>
          </p:txBody>
        </p:sp>
      </p:grpSp>
      <p:pic>
        <p:nvPicPr>
          <p:cNvPr id="17"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173507" y="235258"/>
            <a:ext cx="3143372" cy="2095313"/>
          </a:xfrm>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29" y="235259"/>
            <a:ext cx="3048377" cy="2095313"/>
          </a:xfrm>
          <a:prstGeom prst="rect">
            <a:avLst/>
          </a:prstGeom>
        </p:spPr>
      </p:pic>
      <p:pic>
        <p:nvPicPr>
          <p:cNvPr id="14" name="図 13"/>
          <p:cNvPicPr>
            <a:picLocks noChangeAspect="1"/>
          </p:cNvPicPr>
          <p:nvPr/>
        </p:nvPicPr>
        <p:blipFill rotWithShape="1">
          <a:blip r:embed="rId6"/>
          <a:srcRect l="1909" r="2151"/>
          <a:stretch/>
        </p:blipFill>
        <p:spPr>
          <a:xfrm>
            <a:off x="6316879" y="244534"/>
            <a:ext cx="2719545" cy="2086038"/>
          </a:xfrm>
          <a:prstGeom prst="rect">
            <a:avLst/>
          </a:prstGeom>
        </p:spPr>
      </p:pic>
      <p:sp>
        <p:nvSpPr>
          <p:cNvPr id="15" name="テキスト ボックス 14"/>
          <p:cNvSpPr txBox="1"/>
          <p:nvPr/>
        </p:nvSpPr>
        <p:spPr>
          <a:xfrm>
            <a:off x="6256086" y="2417674"/>
            <a:ext cx="2841129" cy="3693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氏</a:t>
            </a:r>
            <a:r>
              <a:rPr lang="ja-JP" altLang="en-US" sz="900" dirty="0">
                <a:ln>
                  <a:solidFill>
                    <a:schemeClr val="tx1"/>
                  </a:solidFill>
                </a:ln>
                <a:latin typeface="ＭＳ 明朝" panose="02020609040205080304" pitchFamily="17" charset="-128"/>
                <a:ea typeface="ＭＳ 明朝" panose="02020609040205080304" pitchFamily="17" charset="-128"/>
              </a:rPr>
              <a:t>神</a:t>
            </a:r>
            <a:r>
              <a:rPr lang="ja-JP" altLang="en-US" sz="900" dirty="0" smtClean="0">
                <a:ln>
                  <a:solidFill>
                    <a:schemeClr val="tx1"/>
                  </a:solidFill>
                </a:ln>
                <a:latin typeface="ＭＳ 明朝" panose="02020609040205080304" pitchFamily="17" charset="-128"/>
                <a:ea typeface="ＭＳ 明朝" panose="02020609040205080304" pitchFamily="17" charset="-128"/>
              </a:rPr>
              <a:t>様への奉納や市民の娯楽として親しまれている　　　</a:t>
            </a:r>
            <a:endParaRPr lang="en-US" altLang="ja-JP" sz="900" dirty="0" smtClean="0">
              <a:ln>
                <a:solidFill>
                  <a:schemeClr val="tx1"/>
                </a:solidFill>
              </a:ln>
              <a:latin typeface="ＭＳ 明朝" panose="02020609040205080304" pitchFamily="17" charset="-128"/>
              <a:ea typeface="ＭＳ 明朝" panose="02020609040205080304" pitchFamily="17" charset="-128"/>
            </a:endParaRPr>
          </a:p>
          <a:p>
            <a:pPr>
              <a:defRPr/>
            </a:pPr>
            <a:r>
              <a:rPr lang="ja-JP" altLang="en-US" sz="900" dirty="0">
                <a:ln>
                  <a:solidFill>
                    <a:schemeClr val="tx1"/>
                  </a:solidFill>
                </a:ln>
                <a:latin typeface="ＭＳ 明朝" panose="02020609040205080304" pitchFamily="17" charset="-128"/>
                <a:ea typeface="ＭＳ 明朝" panose="02020609040205080304" pitchFamily="17" charset="-128"/>
              </a:rPr>
              <a:t>　</a:t>
            </a:r>
            <a:r>
              <a:rPr lang="ja-JP" altLang="en-US" sz="900" dirty="0" smtClean="0">
                <a:ln>
                  <a:solidFill>
                    <a:schemeClr val="tx1"/>
                  </a:solidFill>
                </a:ln>
                <a:latin typeface="ＭＳ 明朝" panose="02020609040205080304" pitchFamily="17" charset="-128"/>
                <a:ea typeface="ＭＳ 明朝" panose="02020609040205080304" pitchFamily="17" charset="-128"/>
              </a:rPr>
              <a:t>　　　　　伝統芸能「石見神楽」</a:t>
            </a:r>
            <a:endParaRPr lang="en-US" altLang="ja-JP" sz="90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33134164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8609" r="6265"/>
          <a:stretch/>
        </p:blipFill>
        <p:spPr>
          <a:xfrm>
            <a:off x="-1" y="-4"/>
            <a:ext cx="9159113" cy="6858004"/>
          </a:xfrm>
          <a:prstGeom prst="rect">
            <a:avLst/>
          </a:prstGeom>
        </p:spPr>
      </p:pic>
      <p:sp>
        <p:nvSpPr>
          <p:cNvPr id="5" name="テキスト ボックス 4"/>
          <p:cNvSpPr txBox="1"/>
          <p:nvPr/>
        </p:nvSpPr>
        <p:spPr>
          <a:xfrm>
            <a:off x="5413496" y="5894399"/>
            <a:ext cx="3356496" cy="615553"/>
          </a:xfrm>
          <a:prstGeom prst="rect">
            <a:avLst/>
          </a:prstGeom>
          <a:gradFill>
            <a:gsLst>
              <a:gs pos="0">
                <a:schemeClr val="bg1"/>
              </a:gs>
              <a:gs pos="0">
                <a:srgbClr val="CCFFCC"/>
              </a:gs>
              <a:gs pos="0">
                <a:schemeClr val="bg1">
                  <a:alpha val="63000"/>
                </a:schemeClr>
              </a:gs>
              <a:gs pos="100000">
                <a:schemeClr val="bg1">
                  <a:alpha val="20000"/>
                </a:schemeClr>
              </a:gs>
              <a:gs pos="99000">
                <a:schemeClr val="bg1">
                  <a:alpha val="60000"/>
                </a:schemeClr>
              </a:gs>
            </a:gsLst>
            <a:lin ang="2700000" scaled="1"/>
          </a:gradFill>
          <a:ln>
            <a:noFill/>
          </a:ln>
          <a:effectLst>
            <a:outerShdw blurRad="50800" dist="50800" dir="5400000" algn="ctr" rotWithShape="0">
              <a:schemeClr val="bg1">
                <a:lumMod val="75000"/>
              </a:schemeClr>
            </a:outerShdw>
          </a:effectLst>
        </p:spPr>
        <p:txBody>
          <a:bodyPr wrap="square">
            <a:spAutoFit/>
          </a:bodyPr>
          <a:lstStyle/>
          <a:p>
            <a:r>
              <a:rPr lang="ja-JP" altLang="en-US" sz="1100" dirty="0" smtClean="0">
                <a:solidFill>
                  <a:srgbClr val="000066"/>
                </a:solidFill>
                <a:latin typeface="HGS明朝B" panose="02020800000000000000" pitchFamily="18" charset="-128"/>
                <a:ea typeface="HGS明朝B" panose="02020800000000000000" pitchFamily="18" charset="-128"/>
              </a:rPr>
              <a:t>浜田市地域政策</a:t>
            </a:r>
            <a:r>
              <a:rPr lang="ja-JP" altLang="en-US" sz="1100" dirty="0">
                <a:solidFill>
                  <a:srgbClr val="000066"/>
                </a:solidFill>
                <a:latin typeface="HGS明朝B" panose="02020800000000000000" pitchFamily="18" charset="-128"/>
                <a:ea typeface="HGS明朝B" panose="02020800000000000000" pitchFamily="18" charset="-128"/>
              </a:rPr>
              <a:t>部</a:t>
            </a:r>
            <a:r>
              <a:rPr lang="ja-JP" altLang="en-US" sz="1100" dirty="0" smtClean="0">
                <a:solidFill>
                  <a:srgbClr val="000066"/>
                </a:solidFill>
                <a:latin typeface="HGS明朝B" panose="02020800000000000000" pitchFamily="18" charset="-128"/>
                <a:ea typeface="HGS明朝B" panose="02020800000000000000" pitchFamily="18" charset="-128"/>
              </a:rPr>
              <a:t> 定住関係人口推進課　</a:t>
            </a:r>
            <a:endParaRPr lang="en-US" altLang="ja-JP" sz="1100" dirty="0" smtClean="0">
              <a:solidFill>
                <a:srgbClr val="000066"/>
              </a:solidFill>
              <a:latin typeface="HGS明朝B" panose="02020800000000000000" pitchFamily="18" charset="-128"/>
              <a:ea typeface="HGS明朝B" panose="02020800000000000000" pitchFamily="18" charset="-128"/>
            </a:endParaRPr>
          </a:p>
          <a:p>
            <a:r>
              <a:rPr lang="en-US" altLang="ja-JP" sz="1100" dirty="0" smtClean="0">
                <a:solidFill>
                  <a:srgbClr val="000066"/>
                </a:solidFill>
                <a:latin typeface="HGS明朝B" panose="02020800000000000000" pitchFamily="18" charset="-128"/>
                <a:ea typeface="HGS明朝B" panose="02020800000000000000" pitchFamily="18" charset="-128"/>
              </a:rPr>
              <a:t>TEL</a:t>
            </a:r>
            <a:r>
              <a:rPr lang="ja-JP" altLang="en-US" sz="1100" dirty="0" smtClean="0">
                <a:solidFill>
                  <a:srgbClr val="000066"/>
                </a:solidFill>
                <a:latin typeface="HGS明朝B" panose="02020800000000000000" pitchFamily="18" charset="-128"/>
                <a:ea typeface="HGS明朝B" panose="02020800000000000000" pitchFamily="18" charset="-128"/>
              </a:rPr>
              <a:t>：</a:t>
            </a:r>
            <a:r>
              <a:rPr lang="en-US" altLang="ja-JP" sz="1100" dirty="0" smtClean="0">
                <a:solidFill>
                  <a:srgbClr val="000066"/>
                </a:solidFill>
                <a:latin typeface="HGS明朝B" panose="02020800000000000000" pitchFamily="18" charset="-128"/>
                <a:ea typeface="HGS明朝B" panose="02020800000000000000" pitchFamily="18" charset="-128"/>
              </a:rPr>
              <a:t>0855-25-9511</a:t>
            </a:r>
            <a:r>
              <a:rPr lang="ja-JP" altLang="en-US" sz="1100" dirty="0" smtClean="0">
                <a:solidFill>
                  <a:srgbClr val="000066"/>
                </a:solidFill>
                <a:latin typeface="HGS明朝B" panose="02020800000000000000" pitchFamily="18" charset="-128"/>
                <a:ea typeface="HGS明朝B" panose="02020800000000000000" pitchFamily="18" charset="-128"/>
              </a:rPr>
              <a:t>　</a:t>
            </a:r>
            <a:r>
              <a:rPr lang="en-US" altLang="ja-JP" sz="1100" dirty="0" smtClean="0">
                <a:solidFill>
                  <a:srgbClr val="000066"/>
                </a:solidFill>
                <a:latin typeface="HGS明朝B" panose="02020800000000000000" pitchFamily="18" charset="-128"/>
                <a:ea typeface="HGS明朝B" panose="02020800000000000000" pitchFamily="18" charset="-128"/>
              </a:rPr>
              <a:t>FAX</a:t>
            </a:r>
            <a:r>
              <a:rPr lang="ja-JP" altLang="en-US" sz="1100" dirty="0" smtClean="0">
                <a:solidFill>
                  <a:srgbClr val="000066"/>
                </a:solidFill>
                <a:latin typeface="HGS明朝B" panose="02020800000000000000" pitchFamily="18" charset="-128"/>
                <a:ea typeface="HGS明朝B" panose="02020800000000000000" pitchFamily="18" charset="-128"/>
              </a:rPr>
              <a:t>：</a:t>
            </a:r>
            <a:r>
              <a:rPr lang="en-US" altLang="ja-JP" sz="1100" dirty="0" smtClean="0">
                <a:solidFill>
                  <a:srgbClr val="000066"/>
                </a:solidFill>
                <a:latin typeface="HGS明朝B" panose="02020800000000000000" pitchFamily="18" charset="-128"/>
                <a:ea typeface="HGS明朝B" panose="02020800000000000000" pitchFamily="18" charset="-128"/>
              </a:rPr>
              <a:t>0855-23-4040</a:t>
            </a:r>
            <a:r>
              <a:rPr lang="ja-JP" altLang="en-US" sz="1100" dirty="0" smtClean="0">
                <a:solidFill>
                  <a:srgbClr val="000066"/>
                </a:solidFill>
                <a:latin typeface="HGS明朝B" panose="02020800000000000000" pitchFamily="18" charset="-128"/>
                <a:ea typeface="HGS明朝B" panose="02020800000000000000" pitchFamily="18" charset="-128"/>
              </a:rPr>
              <a:t>　</a:t>
            </a:r>
            <a:endParaRPr lang="en-US" altLang="ja-JP" sz="1100" dirty="0" smtClean="0">
              <a:solidFill>
                <a:srgbClr val="000066"/>
              </a:solidFill>
              <a:latin typeface="HGS明朝B" panose="02020800000000000000" pitchFamily="18" charset="-128"/>
              <a:ea typeface="HGS明朝B" panose="02020800000000000000" pitchFamily="18" charset="-128"/>
            </a:endParaRPr>
          </a:p>
          <a:p>
            <a:r>
              <a:rPr lang="en-US" altLang="ja-JP" sz="1100" dirty="0" smtClean="0">
                <a:solidFill>
                  <a:srgbClr val="000066"/>
                </a:solidFill>
                <a:latin typeface="HGS明朝B" panose="02020800000000000000" pitchFamily="18" charset="-128"/>
                <a:ea typeface="HGS明朝B" panose="02020800000000000000" pitchFamily="18" charset="-128"/>
              </a:rPr>
              <a:t>E-mail : teiju@city.hamada.shimane.lg.jp</a:t>
            </a:r>
            <a:r>
              <a:rPr lang="en-US" altLang="ja-JP" sz="1100" dirty="0" smtClean="0">
                <a:ln>
                  <a:solidFill>
                    <a:schemeClr val="bg1"/>
                  </a:solidFill>
                </a:ln>
                <a:solidFill>
                  <a:srgbClr val="000066"/>
                </a:solidFill>
                <a:latin typeface="HGS明朝B" panose="02020800000000000000" pitchFamily="18" charset="-128"/>
                <a:ea typeface="HGS明朝B" panose="02020800000000000000" pitchFamily="18" charset="-128"/>
              </a:rPr>
              <a:t> </a:t>
            </a:r>
            <a:r>
              <a:rPr lang="ja-JP" altLang="en-US" sz="1200" dirty="0" smtClean="0">
                <a:ln>
                  <a:solidFill>
                    <a:schemeClr val="bg1"/>
                  </a:solidFill>
                </a:ln>
                <a:solidFill>
                  <a:srgbClr val="000066"/>
                </a:solidFill>
                <a:latin typeface="HGS明朝B" panose="02020800000000000000" pitchFamily="18" charset="-128"/>
                <a:ea typeface="HGS明朝B" panose="02020800000000000000" pitchFamily="18" charset="-128"/>
              </a:rPr>
              <a:t>　　　　</a:t>
            </a:r>
            <a:endParaRPr lang="en-US" altLang="ja-JP" sz="1200" dirty="0">
              <a:solidFill>
                <a:srgbClr val="000066"/>
              </a:solidFill>
              <a:latin typeface="HGS明朝B" panose="02020800000000000000" pitchFamily="18" charset="-128"/>
              <a:ea typeface="HGS明朝B" panose="02020800000000000000" pitchFamily="18"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6408" y="5894399"/>
            <a:ext cx="623584" cy="623584"/>
          </a:xfrm>
          <a:prstGeom prst="rect">
            <a:avLst/>
          </a:prstGeom>
        </p:spPr>
      </p:pic>
    </p:spTree>
    <p:extLst>
      <p:ext uri="{BB962C8B-B14F-4D97-AF65-F5344CB8AC3E}">
        <p14:creationId xmlns:p14="http://schemas.microsoft.com/office/powerpoint/2010/main" val="28664973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153408\Desktop\写真集\受賞作品　使用許可不要\004　ヒメボタル　季間賞.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92178" y="235373"/>
            <a:ext cx="2921161" cy="2077887"/>
          </a:xfrm>
          <a:prstGeom prst="rect">
            <a:avLst/>
          </a:prstGeom>
          <a:solidFill>
            <a:srgbClr val="FFFFFF">
              <a:shade val="85000"/>
            </a:srgbClr>
          </a:solidFill>
          <a:ln w="88900" cap="sq">
            <a:noFill/>
            <a:miter lim="800000"/>
          </a:ln>
          <a:effectLst/>
          <a:scene3d>
            <a:camera prst="orthographicFront">
              <a:rot lat="0" lon="0" rev="0"/>
            </a:camera>
            <a:lightRig rig="glow" dir="t">
              <a:rot lat="0" lon="0" rev="4800000"/>
            </a:lightRig>
          </a:scene3d>
          <a:sp3d prstMaterial="matte">
            <a:bevelT w="127000" h="63500"/>
          </a:sp3d>
        </p:spPr>
      </p:pic>
      <p:pic>
        <p:nvPicPr>
          <p:cNvPr id="3" name="Picture 2" descr="C:\Users\153408\Desktop\財団提供用\棚田②（三隅町室谷）.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8427" y="227137"/>
            <a:ext cx="2921163" cy="207788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2" descr="C:\Users\153408\Desktop\写真集\受賞作品　使用許可不要\008　畳ヶ浦　季間賞.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07208" y="227137"/>
            <a:ext cx="2894003" cy="2077887"/>
          </a:xfrm>
          <a:prstGeom prst="rect">
            <a:avLst/>
          </a:prstGeom>
          <a:solidFill>
            <a:srgbClr val="FFFFFF">
              <a:shade val="85000"/>
            </a:srgbClr>
          </a:solidFill>
          <a:ln w="88900" cap="sq">
            <a:noFill/>
            <a:miter lim="800000"/>
          </a:ln>
          <a:effectLst/>
        </p:spPr>
      </p:pic>
      <p:pic>
        <p:nvPicPr>
          <p:cNvPr id="5" name="Picture 2" descr="C:\Users\153408\Desktop\写真集\受賞作品　使用許可不要\002　漁港　準グランプリ.jpg"/>
          <p:cNvPicPr>
            <a:picLocks noChangeAspect="1" noChangeArrowheads="1"/>
          </p:cNvPicPr>
          <p:nvPr/>
        </p:nvPicPr>
        <p:blipFill>
          <a:blip r:embed="rId6" cstate="email"/>
          <a:srcRect/>
          <a:stretch>
            <a:fillRect/>
          </a:stretch>
        </p:blipFill>
        <p:spPr bwMode="auto">
          <a:xfrm>
            <a:off x="188427" y="4699318"/>
            <a:ext cx="2860140" cy="190646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6" name="テキスト ボックス 5"/>
          <p:cNvSpPr txBox="1"/>
          <p:nvPr/>
        </p:nvSpPr>
        <p:spPr>
          <a:xfrm>
            <a:off x="163487" y="2313260"/>
            <a:ext cx="4663659" cy="2554545"/>
          </a:xfrm>
          <a:prstGeom prst="rect">
            <a:avLst/>
          </a:prstGeom>
          <a:noFill/>
          <a:ln>
            <a:noFill/>
          </a:ln>
        </p:spPr>
        <p:txBody>
          <a:bodyPr wrap="square" rtlCol="0">
            <a:spAutoFit/>
          </a:bodyPr>
          <a:lstStyle/>
          <a:p>
            <a:pPr>
              <a:defRPr/>
            </a:pPr>
            <a:r>
              <a:rPr lang="ja-JP" altLang="en-US" sz="2400" b="1" dirty="0" smtClean="0">
                <a:ln>
                  <a:solidFill>
                    <a:schemeClr val="bg1"/>
                  </a:solidFill>
                </a:ln>
                <a:solidFill>
                  <a:srgbClr val="002060"/>
                </a:solidFill>
                <a:latin typeface="HGS明朝B" panose="02020800000000000000" pitchFamily="18" charset="-128"/>
                <a:ea typeface="HGS明朝B" panose="02020800000000000000" pitchFamily="18" charset="-128"/>
              </a:rPr>
              <a:t>地勢</a:t>
            </a:r>
            <a:endParaRPr lang="en-US" altLang="ja-JP" sz="2400" b="1" dirty="0" smtClean="0">
              <a:ln>
                <a:solidFill>
                  <a:schemeClr val="bg1"/>
                </a:solidFill>
              </a:ln>
              <a:solidFill>
                <a:srgbClr val="002060"/>
              </a:solidFill>
              <a:latin typeface="HGS明朝B" panose="02020800000000000000" pitchFamily="18" charset="-128"/>
              <a:ea typeface="HGS明朝B" panose="02020800000000000000" pitchFamily="18" charset="-128"/>
            </a:endParaRPr>
          </a:p>
          <a:p>
            <a:pPr>
              <a:defRPr/>
            </a:pPr>
            <a:r>
              <a:rPr lang="ja-JP" altLang="en-US" sz="1200" b="1" dirty="0">
                <a:ln>
                  <a:solidFill>
                    <a:schemeClr val="tx1"/>
                  </a:solidFill>
                </a:ln>
                <a:effectLst>
                  <a:outerShdw blurRad="38100" dist="38100" dir="2700000" algn="tl">
                    <a:srgbClr val="000000">
                      <a:alpha val="43137"/>
                    </a:srgbClr>
                  </a:outerShdw>
                </a:effectLst>
                <a:latin typeface="HGS明朝B" panose="02020800000000000000" pitchFamily="18" charset="-128"/>
                <a:ea typeface="HGS明朝B" panose="02020800000000000000" pitchFamily="18" charset="-128"/>
              </a:rPr>
              <a:t>　</a:t>
            </a:r>
            <a:r>
              <a:rPr lang="ja-JP" altLang="en-US" sz="1100" dirty="0" smtClean="0">
                <a:ln>
                  <a:solidFill>
                    <a:schemeClr val="tx1"/>
                  </a:solidFill>
                </a:ln>
                <a:latin typeface="ＭＳ 明朝" panose="02020609040205080304" pitchFamily="17" charset="-128"/>
                <a:ea typeface="ＭＳ 明朝" panose="02020609040205080304" pitchFamily="17" charset="-128"/>
              </a:rPr>
              <a:t>島根県西部の中核都市である浜田市は、県庁所在地である松江市から</a:t>
            </a:r>
            <a:r>
              <a:rPr lang="en-US" altLang="ja-JP" sz="1100" dirty="0" smtClean="0">
                <a:ln>
                  <a:solidFill>
                    <a:schemeClr val="tx1"/>
                  </a:solidFill>
                </a:ln>
                <a:latin typeface="ＭＳ 明朝" panose="02020609040205080304" pitchFamily="17" charset="-128"/>
                <a:ea typeface="ＭＳ 明朝" panose="02020609040205080304" pitchFamily="17" charset="-128"/>
              </a:rPr>
              <a:t>124</a:t>
            </a:r>
            <a:r>
              <a:rPr lang="ja-JP" altLang="en-US" sz="1100" dirty="0" smtClean="0">
                <a:ln>
                  <a:solidFill>
                    <a:schemeClr val="tx1"/>
                  </a:solidFill>
                </a:ln>
                <a:latin typeface="ＭＳ 明朝" panose="02020609040205080304" pitchFamily="17" charset="-128"/>
                <a:ea typeface="ＭＳ 明朝" panose="02020609040205080304" pitchFamily="17" charset="-128"/>
              </a:rPr>
              <a:t>ｋｍ、広島市から</a:t>
            </a:r>
            <a:r>
              <a:rPr lang="en-US" altLang="ja-JP" sz="1100" dirty="0" smtClean="0">
                <a:ln>
                  <a:solidFill>
                    <a:schemeClr val="tx1"/>
                  </a:solidFill>
                </a:ln>
                <a:latin typeface="ＭＳ 明朝" panose="02020609040205080304" pitchFamily="17" charset="-128"/>
                <a:ea typeface="ＭＳ 明朝" panose="02020609040205080304" pitchFamily="17" charset="-128"/>
              </a:rPr>
              <a:t>107</a:t>
            </a:r>
            <a:r>
              <a:rPr lang="ja-JP" altLang="en-US" sz="1100" dirty="0" smtClean="0">
                <a:ln>
                  <a:solidFill>
                    <a:schemeClr val="tx1"/>
                  </a:solidFill>
                </a:ln>
                <a:latin typeface="ＭＳ 明朝" panose="02020609040205080304" pitchFamily="17" charset="-128"/>
                <a:ea typeface="ＭＳ 明朝" panose="02020609040205080304" pitchFamily="17" charset="-128"/>
              </a:rPr>
              <a:t>ｋｍの位置にあり、県下で</a:t>
            </a:r>
            <a:r>
              <a:rPr lang="en-US" altLang="ja-JP" sz="1100" dirty="0" smtClean="0">
                <a:ln>
                  <a:solidFill>
                    <a:schemeClr val="tx1"/>
                  </a:solidFill>
                </a:ln>
                <a:latin typeface="ＭＳ 明朝" panose="02020609040205080304" pitchFamily="17" charset="-128"/>
                <a:ea typeface="ＭＳ 明朝" panose="02020609040205080304" pitchFamily="17" charset="-128"/>
              </a:rPr>
              <a:t>3</a:t>
            </a:r>
            <a:r>
              <a:rPr lang="ja-JP" altLang="en-US" sz="1100" dirty="0" smtClean="0">
                <a:ln>
                  <a:solidFill>
                    <a:schemeClr val="tx1"/>
                  </a:solidFill>
                </a:ln>
                <a:latin typeface="ＭＳ 明朝" panose="02020609040205080304" pitchFamily="17" charset="-128"/>
                <a:ea typeface="ＭＳ 明朝" panose="02020609040205080304" pitchFamily="17" charset="-128"/>
              </a:rPr>
              <a:t>番目の人口規模で、市域は、東京</a:t>
            </a:r>
            <a:r>
              <a:rPr lang="en-US" altLang="ja-JP" sz="1100" dirty="0" smtClean="0">
                <a:ln>
                  <a:solidFill>
                    <a:schemeClr val="tx1"/>
                  </a:solidFill>
                </a:ln>
                <a:latin typeface="ＭＳ 明朝" panose="02020609040205080304" pitchFamily="17" charset="-128"/>
                <a:ea typeface="ＭＳ 明朝" panose="02020609040205080304" pitchFamily="17" charset="-128"/>
              </a:rPr>
              <a:t>23</a:t>
            </a:r>
            <a:r>
              <a:rPr lang="ja-JP" altLang="en-US" sz="1100" dirty="0" smtClean="0">
                <a:ln>
                  <a:solidFill>
                    <a:schemeClr val="tx1"/>
                  </a:solidFill>
                </a:ln>
                <a:latin typeface="ＭＳ 明朝" panose="02020609040205080304" pitchFamily="17" charset="-128"/>
                <a:ea typeface="ＭＳ 明朝" panose="02020609040205080304" pitchFamily="17" charset="-128"/>
              </a:rPr>
              <a:t>区とほぼ同じ面積（</a:t>
            </a:r>
            <a:r>
              <a:rPr lang="en-US" altLang="ja-JP" sz="1100" dirty="0" smtClean="0">
                <a:ln>
                  <a:solidFill>
                    <a:schemeClr val="tx1"/>
                  </a:solidFill>
                </a:ln>
                <a:latin typeface="ＭＳ 明朝" panose="02020609040205080304" pitchFamily="17" charset="-128"/>
                <a:ea typeface="ＭＳ 明朝" panose="02020609040205080304" pitchFamily="17" charset="-128"/>
              </a:rPr>
              <a:t>690.66</a:t>
            </a:r>
            <a:r>
              <a:rPr lang="ja-JP" altLang="en-US" sz="1100" dirty="0" smtClean="0">
                <a:ln>
                  <a:solidFill>
                    <a:schemeClr val="tx1"/>
                  </a:solidFill>
                </a:ln>
                <a:latin typeface="ＭＳ 明朝" panose="02020609040205080304" pitchFamily="17" charset="-128"/>
                <a:ea typeface="ＭＳ 明朝" panose="02020609040205080304" pitchFamily="17" charset="-128"/>
              </a:rPr>
              <a:t> ㎢）です。</a:t>
            </a:r>
            <a:r>
              <a:rPr lang="en-US" altLang="ja-JP" sz="1100" dirty="0" smtClean="0">
                <a:ln>
                  <a:solidFill>
                    <a:schemeClr val="tx1"/>
                  </a:solidFill>
                </a:ln>
                <a:latin typeface="ＭＳ 明朝" panose="02020609040205080304" pitchFamily="17" charset="-128"/>
                <a:ea typeface="ＭＳ 明朝" panose="02020609040205080304" pitchFamily="17" charset="-128"/>
              </a:rPr>
              <a:t/>
            </a:r>
            <a:br>
              <a:rPr lang="en-US" altLang="ja-JP" sz="1100" dirty="0" smtClean="0">
                <a:ln>
                  <a:solidFill>
                    <a:schemeClr val="tx1"/>
                  </a:solidFill>
                </a:ln>
                <a:latin typeface="ＭＳ 明朝" panose="02020609040205080304" pitchFamily="17" charset="-128"/>
                <a:ea typeface="ＭＳ 明朝" panose="02020609040205080304" pitchFamily="17" charset="-128"/>
              </a:rPr>
            </a:br>
            <a:r>
              <a:rPr lang="ja-JP" altLang="en-US" sz="1100" dirty="0" smtClean="0">
                <a:ln>
                  <a:solidFill>
                    <a:schemeClr val="tx1"/>
                  </a:solidFill>
                </a:ln>
                <a:latin typeface="ＭＳ 明朝" panose="02020609040205080304" pitchFamily="17" charset="-128"/>
                <a:ea typeface="ＭＳ 明朝" panose="02020609040205080304" pitchFamily="17" charset="-128"/>
              </a:rPr>
              <a:t>　市の大部分が丘陵地や山地で、中国山地が日本海まで迫り、切り立ったリアス式地形と砂丘海岸の織り成す海岸線は、優れた自然景観と天然の良港をもたらしています。市内には、浜田川、周布川、三隅川等の主要河川が流れており、水資源に恵まれ、河川の下流域には平地を形成し、市街地や農地が展開しています。豊かな自然を有し、多面的機能を持つ中山間地域に恵まれ、環境保全等に大きな役割を果たしています。</a:t>
            </a:r>
            <a:endParaRPr lang="en-US" altLang="ja-JP" sz="1100" dirty="0" smtClean="0">
              <a:ln>
                <a:solidFill>
                  <a:schemeClr val="tx1"/>
                </a:solidFill>
              </a:ln>
              <a:latin typeface="ＭＳ 明朝" panose="02020609040205080304" pitchFamily="17" charset="-128"/>
              <a:ea typeface="ＭＳ 明朝" panose="02020609040205080304" pitchFamily="17" charset="-128"/>
            </a:endParaRPr>
          </a:p>
          <a:p>
            <a:pPr>
              <a:defRPr/>
            </a:pPr>
            <a:r>
              <a:rPr lang="ja-JP" altLang="en-US" sz="1200" b="1" dirty="0">
                <a:ln>
                  <a:solidFill>
                    <a:schemeClr val="tx1"/>
                  </a:solidFill>
                </a:ln>
                <a:latin typeface="ＭＳ 明朝" panose="02020609040205080304" pitchFamily="17" charset="-128"/>
                <a:ea typeface="ＭＳ 明朝" panose="02020609040205080304" pitchFamily="17" charset="-128"/>
              </a:rPr>
              <a:t>　</a:t>
            </a:r>
            <a:r>
              <a:rPr lang="ja-JP" altLang="en-US" dirty="0">
                <a:ln>
                  <a:solidFill>
                    <a:schemeClr val="tx1"/>
                  </a:solidFill>
                </a:ln>
                <a:latin typeface="HGP創英角ｺﾞｼｯｸUB" pitchFamily="50" charset="-128"/>
                <a:ea typeface="HGP創英角ｺﾞｼｯｸUB" pitchFamily="50" charset="-128"/>
              </a:rPr>
              <a:t>　</a:t>
            </a:r>
            <a:endParaRPr lang="en-US" altLang="ja-JP" dirty="0" smtClean="0">
              <a:ln>
                <a:solidFill>
                  <a:schemeClr val="tx1"/>
                </a:solidFill>
              </a:ln>
              <a:latin typeface="HGP創英角ｺﾞｼｯｸUB" pitchFamily="50" charset="-128"/>
              <a:ea typeface="HGP創英角ｺﾞｼｯｸUB" pitchFamily="50" charset="-128"/>
            </a:endParaRPr>
          </a:p>
          <a:p>
            <a:r>
              <a:rPr lang="ja-JP" altLang="en-US" dirty="0" smtClean="0">
                <a:ln>
                  <a:solidFill>
                    <a:schemeClr val="tx1"/>
                  </a:solidFill>
                </a:ln>
                <a:latin typeface="HGP創英角ｺﾞｼｯｸUB" pitchFamily="50" charset="-128"/>
                <a:ea typeface="HGP創英角ｺﾞｼｯｸUB" pitchFamily="50" charset="-128"/>
              </a:rPr>
              <a:t>　</a:t>
            </a:r>
            <a:r>
              <a:rPr kumimoji="1" lang="ja-JP" altLang="en-US" u="wavyHeavy" dirty="0" smtClean="0">
                <a:ln>
                  <a:solidFill>
                    <a:schemeClr val="tx1"/>
                  </a:solidFill>
                </a:ln>
                <a:solidFill>
                  <a:srgbClr val="FF0000"/>
                </a:solidFill>
                <a:latin typeface="HGP創英角ｺﾞｼｯｸUB" pitchFamily="50" charset="-128"/>
                <a:ea typeface="HGP創英角ｺﾞｼｯｸUB" pitchFamily="50" charset="-128"/>
              </a:rPr>
              <a:t>　</a:t>
            </a:r>
            <a:endParaRPr kumimoji="1" lang="en-US" altLang="ja-JP" u="wavyHeavy" dirty="0" smtClean="0">
              <a:ln>
                <a:solidFill>
                  <a:schemeClr val="tx1"/>
                </a:solidFill>
              </a:ln>
              <a:solidFill>
                <a:srgbClr val="FF0000"/>
              </a:solidFill>
              <a:latin typeface="HGP創英角ｺﾞｼｯｸUB" pitchFamily="50" charset="-128"/>
              <a:ea typeface="HGP創英角ｺﾞｼｯｸUB" pitchFamily="50" charset="-128"/>
            </a:endParaRPr>
          </a:p>
        </p:txBody>
      </p:sp>
      <p:sp>
        <p:nvSpPr>
          <p:cNvPr id="7" name="テキスト ボックス 6"/>
          <p:cNvSpPr txBox="1"/>
          <p:nvPr/>
        </p:nvSpPr>
        <p:spPr>
          <a:xfrm>
            <a:off x="4808829" y="4929981"/>
            <a:ext cx="3663661" cy="461665"/>
          </a:xfrm>
          <a:prstGeom prst="rect">
            <a:avLst/>
          </a:prstGeom>
          <a:noFill/>
        </p:spPr>
        <p:txBody>
          <a:bodyPr wrap="square" rtlCol="0">
            <a:spAutoFit/>
          </a:bodyPr>
          <a:lstStyle/>
          <a:p>
            <a:pPr>
              <a:defRPr/>
            </a:pPr>
            <a:r>
              <a:rPr lang="ja-JP" altLang="en-US" sz="2400" b="1" dirty="0" smtClean="0">
                <a:ln>
                  <a:solidFill>
                    <a:schemeClr val="bg1"/>
                  </a:solidFill>
                </a:ln>
                <a:solidFill>
                  <a:srgbClr val="002060"/>
                </a:solidFill>
                <a:latin typeface="HGS明朝B" panose="02020800000000000000" pitchFamily="18" charset="-128"/>
                <a:ea typeface="HGS明朝B" panose="02020800000000000000" pitchFamily="18" charset="-128"/>
              </a:rPr>
              <a:t>アクセス</a:t>
            </a:r>
            <a:r>
              <a:rPr lang="ja-JP" altLang="en-US" dirty="0" smtClean="0">
                <a:latin typeface="HGP創英角ｺﾞｼｯｸUB" pitchFamily="50" charset="-128"/>
                <a:ea typeface="HGP創英角ｺﾞｼｯｸUB" pitchFamily="50" charset="-128"/>
              </a:rPr>
              <a:t>　</a:t>
            </a:r>
            <a:r>
              <a:rPr kumimoji="1" lang="ja-JP" altLang="en-US" u="wavyHeavy" dirty="0" smtClean="0">
                <a:solidFill>
                  <a:srgbClr val="FF0000"/>
                </a:solidFill>
                <a:latin typeface="HGP創英角ｺﾞｼｯｸUB" pitchFamily="50" charset="-128"/>
                <a:ea typeface="HGP創英角ｺﾞｼｯｸUB" pitchFamily="50" charset="-128"/>
              </a:rPr>
              <a:t>　</a:t>
            </a:r>
            <a:endParaRPr kumimoji="1" lang="en-US" altLang="ja-JP" u="wavyHeavy" dirty="0" smtClean="0">
              <a:solidFill>
                <a:srgbClr val="FF0000"/>
              </a:solidFill>
              <a:latin typeface="HGP創英角ｺﾞｼｯｸUB" pitchFamily="50" charset="-128"/>
              <a:ea typeface="HGP創英角ｺﾞｼｯｸUB" pitchFamily="50" charset="-128"/>
            </a:endParaRPr>
          </a:p>
        </p:txBody>
      </p:sp>
      <p:sp>
        <p:nvSpPr>
          <p:cNvPr id="8" name="テキスト ボックス 7"/>
          <p:cNvSpPr txBox="1"/>
          <p:nvPr/>
        </p:nvSpPr>
        <p:spPr>
          <a:xfrm>
            <a:off x="4808828" y="2313260"/>
            <a:ext cx="4178577" cy="1200329"/>
          </a:xfrm>
          <a:prstGeom prst="rect">
            <a:avLst/>
          </a:prstGeom>
          <a:noFill/>
        </p:spPr>
        <p:txBody>
          <a:bodyPr wrap="square" rtlCol="0">
            <a:spAutoFit/>
          </a:bodyPr>
          <a:lstStyle/>
          <a:p>
            <a:pPr>
              <a:defRPr/>
            </a:pPr>
            <a:r>
              <a:rPr lang="ja-JP" altLang="en-US" sz="2400" b="1" dirty="0" smtClean="0">
                <a:ln>
                  <a:solidFill>
                    <a:schemeClr val="bg1"/>
                  </a:solidFill>
                </a:ln>
                <a:solidFill>
                  <a:srgbClr val="002060"/>
                </a:solidFill>
                <a:latin typeface="HGS明朝B" panose="02020800000000000000" pitchFamily="18" charset="-128"/>
                <a:ea typeface="HGS明朝B" panose="02020800000000000000" pitchFamily="18" charset="-128"/>
              </a:rPr>
              <a:t>人口</a:t>
            </a:r>
            <a:endParaRPr lang="en-US" altLang="ja-JP" sz="2400" b="1" dirty="0" smtClean="0">
              <a:ln>
                <a:solidFill>
                  <a:schemeClr val="bg1"/>
                </a:solidFill>
              </a:ln>
              <a:solidFill>
                <a:srgbClr val="002060"/>
              </a:solidFill>
              <a:latin typeface="HGS明朝B" panose="02020800000000000000" pitchFamily="18" charset="-128"/>
              <a:ea typeface="HGS明朝B" panose="02020800000000000000" pitchFamily="18" charset="-128"/>
            </a:endParaRPr>
          </a:p>
          <a:p>
            <a:pPr>
              <a:defRPr/>
            </a:pPr>
            <a:r>
              <a:rPr lang="ja-JP" altLang="en-US" sz="1200" b="1" dirty="0" smtClean="0">
                <a:ln>
                  <a:solidFill>
                    <a:schemeClr val="bg1"/>
                  </a:solidFill>
                </a:ln>
                <a:solidFill>
                  <a:srgbClr val="002060"/>
                </a:solidFill>
                <a:latin typeface="ＭＳ 明朝" panose="02020609040205080304" pitchFamily="17" charset="-128"/>
                <a:ea typeface="ＭＳ 明朝" panose="02020609040205080304" pitchFamily="17" charset="-128"/>
              </a:rPr>
              <a:t>  </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人口　　</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49,096</a:t>
            </a:r>
            <a:r>
              <a:rPr lang="ja-JP" altLang="en-US" sz="1200" b="1" dirty="0" smtClean="0">
                <a:ln>
                  <a:solidFill>
                    <a:schemeClr val="tx1"/>
                  </a:solidFill>
                </a:ln>
                <a:solidFill>
                  <a:srgbClr val="FF0000"/>
                </a:solidFill>
                <a:latin typeface="ＭＳ 明朝" panose="02020609040205080304" pitchFamily="17" charset="-128"/>
                <a:ea typeface="ＭＳ 明朝" panose="02020609040205080304" pitchFamily="17" charset="-128"/>
              </a:rPr>
              <a:t>人</a:t>
            </a:r>
            <a:r>
              <a:rPr lang="ja-JP" altLang="en-US" sz="1200" b="1" dirty="0">
                <a:ln>
                  <a:solidFill>
                    <a:schemeClr val="tx1"/>
                  </a:solidFill>
                </a:ln>
                <a:solidFill>
                  <a:srgbClr val="002060"/>
                </a:solidFill>
                <a:latin typeface="ＭＳ 明朝" panose="02020609040205080304" pitchFamily="17" charset="-128"/>
                <a:ea typeface="ＭＳ 明朝" panose="02020609040205080304" pitchFamily="17" charset="-128"/>
              </a:rPr>
              <a:t>　</a:t>
            </a:r>
            <a:endPar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endParaRPr>
          </a:p>
          <a:p>
            <a:pPr>
              <a:defRPr/>
            </a:pP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　　　　　うち、</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65</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歳以上 </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18,903</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人</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 </a:t>
            </a:r>
            <a:r>
              <a:rPr lang="en-US" altLang="ja-JP" sz="1200" b="1" dirty="0">
                <a:ln>
                  <a:solidFill>
                    <a:schemeClr val="tx1"/>
                  </a:solidFill>
                </a:ln>
                <a:solidFill>
                  <a:srgbClr val="002060"/>
                </a:solidFill>
                <a:latin typeface="ＭＳ 明朝" panose="02020609040205080304" pitchFamily="17" charset="-128"/>
                <a:ea typeface="ＭＳ 明朝" panose="02020609040205080304" pitchFamily="17" charset="-128"/>
              </a:rPr>
              <a:t>(</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高齢化率 </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38.50</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a:t>
            </a:r>
            <a:b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b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　 　　　 うち、</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15</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歳未満 </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5,285</a:t>
            </a:r>
            <a:r>
              <a:rPr lang="ja-JP" altLang="en-US" sz="1200" dirty="0" smtClean="0">
                <a:ln>
                  <a:solidFill>
                    <a:schemeClr val="tx1"/>
                  </a:solidFill>
                </a:ln>
                <a:solidFill>
                  <a:srgbClr val="002060"/>
                </a:solidFill>
                <a:latin typeface="ＭＳ 明朝" panose="02020609040205080304" pitchFamily="17" charset="-128"/>
                <a:ea typeface="ＭＳ 明朝" panose="02020609040205080304" pitchFamily="17" charset="-128"/>
              </a:rPr>
              <a:t>人（</a:t>
            </a:r>
            <a:r>
              <a:rPr lang="en-US" altLang="ja-JP" sz="1200" dirty="0" smtClean="0">
                <a:ln>
                  <a:solidFill>
                    <a:schemeClr val="tx1"/>
                  </a:solidFill>
                </a:ln>
                <a:solidFill>
                  <a:srgbClr val="002060"/>
                </a:solidFill>
                <a:latin typeface="ＭＳ 明朝" panose="02020609040205080304" pitchFamily="17" charset="-128"/>
                <a:ea typeface="ＭＳ 明朝" panose="02020609040205080304" pitchFamily="17" charset="-128"/>
              </a:rPr>
              <a:t>10.76</a:t>
            </a:r>
            <a:r>
              <a:rPr lang="ja-JP" altLang="en-US" sz="1200" dirty="0" smtClean="0">
                <a:ln>
                  <a:solidFill>
                    <a:schemeClr val="tx1"/>
                  </a:solidFill>
                </a:ln>
                <a:solidFill>
                  <a:srgbClr val="002060"/>
                </a:solidFill>
                <a:latin typeface="ＭＳ 明朝" panose="02020609040205080304" pitchFamily="17" charset="-128"/>
                <a:ea typeface="ＭＳ 明朝" panose="02020609040205080304" pitchFamily="17" charset="-128"/>
              </a:rPr>
              <a:t>％）</a:t>
            </a:r>
            <a:endParaRPr lang="en-US" altLang="ja-JP" sz="1200" dirty="0">
              <a:ln>
                <a:solidFill>
                  <a:schemeClr val="tx1"/>
                </a:solidFill>
              </a:ln>
              <a:solidFill>
                <a:srgbClr val="002060"/>
              </a:solidFill>
              <a:latin typeface="ＭＳ 明朝" panose="02020609040205080304" pitchFamily="17" charset="-128"/>
              <a:ea typeface="ＭＳ 明朝" panose="02020609040205080304" pitchFamily="17" charset="-128"/>
            </a:endParaRPr>
          </a:p>
          <a:p>
            <a:pPr>
              <a:defRPr/>
            </a:pP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  出生数　</a:t>
            </a:r>
            <a:r>
              <a:rPr lang="en-US" altLang="ja-JP"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243</a:t>
            </a:r>
            <a:r>
              <a:rPr lang="ja-JP" altLang="en-US" sz="1200" b="1" dirty="0" smtClean="0">
                <a:ln>
                  <a:solidFill>
                    <a:schemeClr val="tx1"/>
                  </a:solidFill>
                </a:ln>
                <a:solidFill>
                  <a:srgbClr val="002060"/>
                </a:solidFill>
                <a:latin typeface="ＭＳ 明朝" panose="02020609040205080304" pitchFamily="17" charset="-128"/>
                <a:ea typeface="ＭＳ 明朝" panose="02020609040205080304" pitchFamily="17" charset="-128"/>
              </a:rPr>
              <a:t>人　</a:t>
            </a:r>
            <a:r>
              <a:rPr lang="ja-JP" altLang="en-US" sz="1200" dirty="0" smtClean="0">
                <a:ln>
                  <a:solidFill>
                    <a:schemeClr val="tx1"/>
                  </a:solidFill>
                </a:ln>
                <a:latin typeface="ＭＳ 明朝" panose="02020609040205080304" pitchFamily="17" charset="-128"/>
                <a:ea typeface="ＭＳ 明朝" panose="02020609040205080304" pitchFamily="17" charset="-128"/>
              </a:rPr>
              <a:t>　　　　　　　   　　</a:t>
            </a:r>
            <a:r>
              <a:rPr lang="en-US" altLang="ja-JP" sz="1050" dirty="0" smtClean="0">
                <a:ln>
                  <a:solidFill>
                    <a:schemeClr val="tx1"/>
                  </a:solidFill>
                </a:ln>
                <a:latin typeface="ＭＳ 明朝" panose="02020609040205080304" pitchFamily="17" charset="-128"/>
                <a:ea typeface="ＭＳ 明朝" panose="02020609040205080304" pitchFamily="17" charset="-128"/>
              </a:rPr>
              <a:t>(R6.3.31</a:t>
            </a:r>
            <a:r>
              <a:rPr lang="ja-JP" altLang="en-US" sz="1050" dirty="0" smtClean="0">
                <a:ln>
                  <a:solidFill>
                    <a:schemeClr val="tx1"/>
                  </a:solidFill>
                </a:ln>
                <a:latin typeface="ＭＳ 明朝" panose="02020609040205080304" pitchFamily="17" charset="-128"/>
                <a:ea typeface="ＭＳ 明朝" panose="02020609040205080304" pitchFamily="17" charset="-128"/>
              </a:rPr>
              <a:t>現在</a:t>
            </a:r>
            <a:r>
              <a:rPr lang="en-US" altLang="ja-JP" sz="1050" dirty="0" smtClean="0">
                <a:ln>
                  <a:solidFill>
                    <a:schemeClr val="tx1"/>
                  </a:solidFill>
                </a:ln>
                <a:latin typeface="ＭＳ 明朝" panose="02020609040205080304" pitchFamily="17" charset="-128"/>
                <a:ea typeface="ＭＳ 明朝" panose="02020609040205080304" pitchFamily="17" charset="-128"/>
              </a:rPr>
              <a:t>)</a:t>
            </a:r>
          </a:p>
        </p:txBody>
      </p:sp>
      <p:sp>
        <p:nvSpPr>
          <p:cNvPr id="11" name="テキスト ボックス 10"/>
          <p:cNvSpPr txBox="1"/>
          <p:nvPr/>
        </p:nvSpPr>
        <p:spPr>
          <a:xfrm>
            <a:off x="3056805" y="4929981"/>
            <a:ext cx="1743786" cy="1938992"/>
          </a:xfrm>
          <a:prstGeom prst="rect">
            <a:avLst/>
          </a:prstGeom>
          <a:noFill/>
        </p:spPr>
        <p:txBody>
          <a:bodyPr wrap="square" rtlCol="0">
            <a:spAutoFit/>
          </a:bodyPr>
          <a:lstStyle/>
          <a:p>
            <a:pPr>
              <a:defRPr/>
            </a:pPr>
            <a:r>
              <a:rPr lang="ja-JP" altLang="en-US" sz="2400" b="1" dirty="0" smtClean="0">
                <a:ln>
                  <a:solidFill>
                    <a:schemeClr val="bg1"/>
                  </a:solidFill>
                </a:ln>
                <a:solidFill>
                  <a:srgbClr val="002060"/>
                </a:solidFill>
                <a:latin typeface="HGS明朝B" panose="02020800000000000000" pitchFamily="18" charset="-128"/>
                <a:ea typeface="HGS明朝B" panose="02020800000000000000" pitchFamily="18" charset="-128"/>
              </a:rPr>
              <a:t>気候</a:t>
            </a:r>
            <a:endParaRPr lang="en-US" altLang="ja-JP" sz="2400" b="1" dirty="0">
              <a:ln>
                <a:solidFill>
                  <a:schemeClr val="bg1"/>
                </a:solidFill>
              </a:ln>
              <a:solidFill>
                <a:srgbClr val="002060"/>
              </a:solidFill>
              <a:latin typeface="HGS明朝B" panose="02020800000000000000" pitchFamily="18" charset="-128"/>
              <a:ea typeface="HGS明朝B" panose="02020800000000000000" pitchFamily="18" charset="-128"/>
            </a:endParaRPr>
          </a:p>
          <a:p>
            <a:pPr>
              <a:defRPr/>
            </a:pPr>
            <a:r>
              <a:rPr lang="ja-JP" altLang="en-US" sz="1200" dirty="0" smtClean="0">
                <a:ln>
                  <a:solidFill>
                    <a:schemeClr val="bg1"/>
                  </a:solidFill>
                </a:ln>
                <a:latin typeface="ＭＳ 明朝" panose="02020609040205080304" pitchFamily="17" charset="-128"/>
                <a:ea typeface="ＭＳ 明朝" panose="02020609040205080304" pitchFamily="17" charset="-128"/>
              </a:rPr>
              <a:t>　</a:t>
            </a:r>
            <a:r>
              <a:rPr lang="ja-JP" altLang="en-US" sz="1100" dirty="0" smtClean="0">
                <a:ln>
                  <a:solidFill>
                    <a:schemeClr val="tx1"/>
                  </a:solidFill>
                </a:ln>
                <a:latin typeface="ＭＳ 明朝" panose="02020609040205080304" pitchFamily="17" charset="-128"/>
                <a:ea typeface="ＭＳ 明朝" panose="02020609040205080304" pitchFamily="17" charset="-128"/>
              </a:rPr>
              <a:t>山間部では積雪の多い地域がありますが、県内他地域と比較して平均気温は高く、豊かな四季と温暖な気候に恵まれた住みよい環境にあります。</a:t>
            </a:r>
            <a:endParaRPr lang="ja-JP" altLang="ja-JP" sz="1100" dirty="0">
              <a:ln>
                <a:solidFill>
                  <a:schemeClr val="tx1"/>
                </a:solidFill>
              </a:ln>
              <a:latin typeface="ＭＳ 明朝" panose="02020609040205080304" pitchFamily="17" charset="-128"/>
              <a:ea typeface="ＭＳ 明朝" panose="02020609040205080304" pitchFamily="17" charset="-128"/>
            </a:endParaRPr>
          </a:p>
          <a:p>
            <a:r>
              <a:rPr lang="ja-JP" altLang="en-US" sz="1100" dirty="0">
                <a:latin typeface="HGP創英角ｺﾞｼｯｸUB" pitchFamily="50" charset="-128"/>
                <a:ea typeface="HGP創英角ｺﾞｼｯｸUB" pitchFamily="50" charset="-128"/>
              </a:rPr>
              <a:t>　</a:t>
            </a:r>
            <a:endParaRPr lang="en-US" altLang="ja-JP" sz="1100" dirty="0" smtClean="0">
              <a:latin typeface="HGP創英角ｺﾞｼｯｸUB" pitchFamily="50" charset="-128"/>
              <a:ea typeface="HGP創英角ｺﾞｼｯｸUB" pitchFamily="50" charset="-128"/>
            </a:endParaRPr>
          </a:p>
          <a:p>
            <a:r>
              <a:rPr lang="ja-JP" altLang="en-US" dirty="0" smtClean="0">
                <a:latin typeface="HGP創英角ｺﾞｼｯｸUB" pitchFamily="50" charset="-128"/>
                <a:ea typeface="HGP創英角ｺﾞｼｯｸUB" pitchFamily="50" charset="-128"/>
              </a:rPr>
              <a:t>　</a:t>
            </a:r>
            <a:r>
              <a:rPr kumimoji="1" lang="ja-JP" altLang="en-US" u="wavyHeavy" dirty="0" smtClean="0">
                <a:solidFill>
                  <a:srgbClr val="FF0000"/>
                </a:solidFill>
                <a:latin typeface="HGP創英角ｺﾞｼｯｸUB" pitchFamily="50" charset="-128"/>
                <a:ea typeface="HGP創英角ｺﾞｼｯｸUB" pitchFamily="50" charset="-128"/>
              </a:rPr>
              <a:t>　</a:t>
            </a:r>
            <a:endParaRPr kumimoji="1" lang="en-US" altLang="ja-JP" u="wavyHeavy" dirty="0" smtClean="0">
              <a:solidFill>
                <a:srgbClr val="FF0000"/>
              </a:solidFill>
              <a:latin typeface="HGP創英角ｺﾞｼｯｸUB" pitchFamily="50" charset="-128"/>
              <a:ea typeface="HGP創英角ｺﾞｼｯｸUB" pitchFamily="50" charset="-128"/>
            </a:endParaRPr>
          </a:p>
        </p:txBody>
      </p:sp>
      <p:grpSp>
        <p:nvGrpSpPr>
          <p:cNvPr id="15" name="グループ化 14"/>
          <p:cNvGrpSpPr/>
          <p:nvPr/>
        </p:nvGrpSpPr>
        <p:grpSpPr>
          <a:xfrm>
            <a:off x="4810249" y="3514979"/>
            <a:ext cx="4439260" cy="2916868"/>
            <a:chOff x="4808830" y="3514979"/>
            <a:chExt cx="4455157" cy="2916868"/>
          </a:xfrm>
        </p:grpSpPr>
        <p:sp>
          <p:nvSpPr>
            <p:cNvPr id="9" name="テキスト ボックス 8"/>
            <p:cNvSpPr txBox="1"/>
            <p:nvPr/>
          </p:nvSpPr>
          <p:spPr>
            <a:xfrm>
              <a:off x="4808830" y="3514979"/>
              <a:ext cx="4455157" cy="1754326"/>
            </a:xfrm>
            <a:prstGeom prst="rect">
              <a:avLst/>
            </a:prstGeom>
            <a:noFill/>
          </p:spPr>
          <p:txBody>
            <a:bodyPr wrap="square" rtlCol="0">
              <a:spAutoFit/>
            </a:bodyPr>
            <a:lstStyle/>
            <a:p>
              <a:pPr>
                <a:defRPr/>
              </a:pPr>
              <a:r>
                <a:rPr lang="ja-JP" altLang="en-US" sz="2400" b="1" dirty="0" smtClean="0">
                  <a:ln>
                    <a:solidFill>
                      <a:schemeClr val="bg1"/>
                    </a:solidFill>
                  </a:ln>
                  <a:solidFill>
                    <a:srgbClr val="002060"/>
                  </a:solidFill>
                  <a:latin typeface="HGS明朝B" panose="02020800000000000000" pitchFamily="18" charset="-128"/>
                  <a:ea typeface="HGS明朝B" panose="02020800000000000000" pitchFamily="18" charset="-128"/>
                </a:rPr>
                <a:t>施設</a:t>
              </a:r>
              <a:endParaRPr lang="en-US" altLang="ja-JP" sz="2200" b="1" dirty="0" smtClean="0">
                <a:ln>
                  <a:solidFill>
                    <a:schemeClr val="bg1"/>
                  </a:solidFill>
                </a:ln>
                <a:solidFill>
                  <a:srgbClr val="002060"/>
                </a:solidFill>
                <a:latin typeface="HGS明朝B" panose="02020800000000000000" pitchFamily="18" charset="-128"/>
                <a:ea typeface="HGS明朝B" panose="02020800000000000000" pitchFamily="18" charset="-128"/>
              </a:endParaRPr>
            </a:p>
            <a:p>
              <a:pPr>
                <a:defRPr/>
              </a:pPr>
              <a:r>
                <a:rPr lang="ja-JP" altLang="en-US"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保育所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26</a:t>
              </a:r>
              <a:r>
                <a:rPr lang="ja-JP" altLang="en-US" sz="1200" u="sng" dirty="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幼稚園</a:t>
              </a:r>
              <a:r>
                <a:rPr lang="ja-JP" altLang="en-US" sz="1200" u="sng" dirty="0">
                  <a:ln>
                    <a:solidFill>
                      <a:schemeClr val="tx1"/>
                    </a:solidFill>
                  </a:ln>
                  <a:solidFill>
                    <a:srgbClr val="FF0000"/>
                  </a:solidFill>
                  <a:latin typeface="ＭＳ 明朝" panose="02020609040205080304" pitchFamily="17" charset="-128"/>
                  <a:ea typeface="ＭＳ 明朝" panose="02020609040205080304" pitchFamily="17" charset="-128"/>
                </a:rPr>
                <a:t>　</a:t>
              </a:r>
              <a:r>
                <a:rPr lang="en-US" altLang="ja-JP" sz="1200" u="sng" dirty="0">
                  <a:ln>
                    <a:solidFill>
                      <a:schemeClr val="tx1"/>
                    </a:solidFill>
                  </a:ln>
                  <a:solidFill>
                    <a:srgbClr val="FF0000"/>
                  </a:solidFill>
                  <a:latin typeface="ＭＳ 明朝" panose="02020609040205080304" pitchFamily="17" charset="-128"/>
                  <a:ea typeface="ＭＳ 明朝" panose="02020609040205080304" pitchFamily="17" charset="-128"/>
                </a:rPr>
                <a:t>2</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　　放課後児童クラブ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1</a:t>
              </a:r>
              <a:r>
                <a:rPr lang="en-US" altLang="ja-JP" sz="1200" u="sng" dirty="0">
                  <a:ln>
                    <a:solidFill>
                      <a:schemeClr val="tx1"/>
                    </a:solidFill>
                  </a:ln>
                  <a:solidFill>
                    <a:srgbClr val="FF0000"/>
                  </a:solidFill>
                  <a:latin typeface="ＭＳ 明朝" panose="02020609040205080304" pitchFamily="17" charset="-128"/>
                  <a:ea typeface="ＭＳ 明朝" panose="02020609040205080304" pitchFamily="17" charset="-128"/>
                </a:rPr>
                <a:t>9</a:t>
              </a:r>
              <a:r>
                <a:rPr lang="ja-JP" altLang="en-US"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en-US" altLang="ja-JP"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br>
                <a:rPr lang="en-US" altLang="ja-JP" sz="1200" dirty="0" smtClean="0">
                  <a:ln>
                    <a:solidFill>
                      <a:schemeClr val="tx1"/>
                    </a:solidFill>
                  </a:ln>
                  <a:solidFill>
                    <a:srgbClr val="FF0000"/>
                  </a:solidFill>
                  <a:latin typeface="ＭＳ 明朝" panose="02020609040205080304" pitchFamily="17" charset="-128"/>
                  <a:ea typeface="ＭＳ 明朝" panose="02020609040205080304" pitchFamily="17" charset="-128"/>
                </a:rPr>
              </a:br>
              <a:r>
                <a:rPr lang="en-US" altLang="ja-JP"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公立小学校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1</a:t>
              </a:r>
              <a:r>
                <a:rPr lang="en-US" altLang="ja-JP" sz="1200" u="sng" dirty="0">
                  <a:ln>
                    <a:solidFill>
                      <a:schemeClr val="tx1"/>
                    </a:solidFill>
                  </a:ln>
                  <a:solidFill>
                    <a:srgbClr val="FF0000"/>
                  </a:solidFill>
                  <a:latin typeface="ＭＳ 明朝" panose="02020609040205080304" pitchFamily="17" charset="-128"/>
                  <a:ea typeface="ＭＳ 明朝" panose="02020609040205080304" pitchFamily="17" charset="-128"/>
                </a:rPr>
                <a:t>5</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公立中学校　</a:t>
              </a:r>
              <a:r>
                <a:rPr lang="en-US" altLang="ja-JP" sz="1200" u="sng" dirty="0">
                  <a:ln>
                    <a:solidFill>
                      <a:schemeClr val="tx1"/>
                    </a:solidFill>
                  </a:ln>
                  <a:solidFill>
                    <a:srgbClr val="FF0000"/>
                  </a:solidFill>
                  <a:latin typeface="ＭＳ 明朝" panose="02020609040205080304" pitchFamily="17" charset="-128"/>
                  <a:ea typeface="ＭＳ 明朝" panose="02020609040205080304" pitchFamily="17" charset="-128"/>
                </a:rPr>
                <a:t>8</a:t>
              </a:r>
              <a:r>
                <a:rPr lang="ja-JP" altLang="en-US" sz="1200" u="sng" dirty="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　県立高校</a:t>
              </a:r>
              <a:r>
                <a:rPr lang="ja-JP" altLang="en-US" sz="1200" u="sng" dirty="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3</a:t>
              </a:r>
              <a:r>
                <a:rPr lang="ja-JP" altLang="en-US"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en-US" altLang="ja-JP"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r>
              <a:br>
                <a:rPr lang="en-US" altLang="ja-JP" sz="1200" dirty="0" smtClean="0">
                  <a:ln>
                    <a:solidFill>
                      <a:schemeClr val="tx1"/>
                    </a:solidFill>
                  </a:ln>
                  <a:solidFill>
                    <a:srgbClr val="FF0000"/>
                  </a:solidFill>
                  <a:latin typeface="ＭＳ 明朝" panose="02020609040205080304" pitchFamily="17" charset="-128"/>
                  <a:ea typeface="ＭＳ 明朝" panose="02020609040205080304" pitchFamily="17" charset="-128"/>
                </a:rPr>
              </a:br>
              <a:r>
                <a:rPr lang="en-US" altLang="ja-JP"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図書館</a:t>
              </a:r>
              <a:r>
                <a:rPr lang="ja-JP" altLang="en-US" sz="1200" u="sng" dirty="0">
                  <a:ln>
                    <a:solidFill>
                      <a:schemeClr val="tx1"/>
                    </a:solidFill>
                  </a:ln>
                  <a:solidFill>
                    <a:srgbClr val="FF0000"/>
                  </a:solidFill>
                  <a:latin typeface="ＭＳ 明朝" panose="02020609040205080304" pitchFamily="17" charset="-128"/>
                  <a:ea typeface="ＭＳ 明朝" panose="02020609040205080304" pitchFamily="17" charset="-128"/>
                </a:rPr>
                <a:t>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5</a:t>
              </a:r>
              <a:r>
                <a:rPr lang="ja-JP" altLang="en-US"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　　子育て支援センター　</a:t>
              </a:r>
              <a:r>
                <a:rPr lang="en-US" altLang="ja-JP" sz="1200" u="sng" dirty="0" smtClean="0">
                  <a:ln>
                    <a:solidFill>
                      <a:schemeClr val="tx1"/>
                    </a:solidFill>
                  </a:ln>
                  <a:solidFill>
                    <a:srgbClr val="FF0000"/>
                  </a:solidFill>
                  <a:latin typeface="ＭＳ 明朝" panose="02020609040205080304" pitchFamily="17" charset="-128"/>
                  <a:ea typeface="ＭＳ 明朝" panose="02020609040205080304" pitchFamily="17" charset="-128"/>
                </a:rPr>
                <a:t>4</a:t>
              </a:r>
              <a:r>
                <a:rPr lang="ja-JP" altLang="en-US" sz="1200" dirty="0" smtClean="0">
                  <a:ln>
                    <a:solidFill>
                      <a:schemeClr val="tx1"/>
                    </a:solidFill>
                  </a:ln>
                  <a:solidFill>
                    <a:srgbClr val="FF0000"/>
                  </a:solidFill>
                  <a:latin typeface="ＭＳ 明朝" panose="02020609040205080304" pitchFamily="17" charset="-128"/>
                  <a:ea typeface="ＭＳ 明朝" panose="02020609040205080304" pitchFamily="17" charset="-128"/>
                </a:rPr>
                <a:t>　　　</a:t>
              </a:r>
              <a:endParaRPr lang="en-US" altLang="ja-JP" sz="1200" dirty="0">
                <a:ln>
                  <a:solidFill>
                    <a:schemeClr val="tx1"/>
                  </a:solidFill>
                </a:ln>
                <a:solidFill>
                  <a:srgbClr val="FF0000"/>
                </a:solidFill>
                <a:latin typeface="ＭＳ 明朝" panose="02020609040205080304" pitchFamily="17" charset="-128"/>
                <a:ea typeface="ＭＳ 明朝" panose="02020609040205080304" pitchFamily="17" charset="-128"/>
              </a:endParaRPr>
            </a:p>
            <a:p>
              <a:pPr>
                <a:defRPr/>
              </a:pPr>
              <a:r>
                <a:rPr lang="ja-JP" altLang="en-US" sz="1200" dirty="0" smtClean="0">
                  <a:ln>
                    <a:solidFill>
                      <a:schemeClr val="tx1"/>
                    </a:solidFill>
                  </a:ln>
                  <a:solidFill>
                    <a:srgbClr val="00206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まちづくりセンター（公民館）　　</a:t>
              </a:r>
              <a:r>
                <a:rPr lang="en-US" altLang="ja-JP"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35</a:t>
              </a:r>
              <a:r>
                <a:rPr lang="ja-JP" altLang="en-US" sz="1200" u="sng" dirty="0">
                  <a:ln>
                    <a:solidFill>
                      <a:schemeClr val="tx1"/>
                    </a:solidFill>
                  </a:ln>
                  <a:solidFill>
                    <a:srgbClr val="002060"/>
                  </a:solidFill>
                  <a:latin typeface="ＭＳ 明朝" panose="02020609040205080304" pitchFamily="17" charset="-128"/>
                  <a:ea typeface="ＭＳ 明朝" panose="02020609040205080304" pitchFamily="17" charset="-128"/>
                </a:rPr>
                <a:t>　</a:t>
              </a:r>
              <a:r>
                <a:rPr lang="en-US" altLang="ja-JP"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
              </a:r>
              <a:br>
                <a:rPr lang="en-US" altLang="ja-JP"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br>
              <a:r>
                <a:rPr lang="en-US" altLang="ja-JP" sz="1200" dirty="0" smtClean="0">
                  <a:ln>
                    <a:solidFill>
                      <a:schemeClr val="tx1"/>
                    </a:solidFill>
                  </a:ln>
                  <a:solidFill>
                    <a:srgbClr val="002060"/>
                  </a:solidFill>
                  <a:latin typeface="ＭＳ 明朝" panose="02020609040205080304" pitchFamily="17" charset="-128"/>
                  <a:ea typeface="ＭＳ 明朝" panose="02020609040205080304" pitchFamily="17" charset="-128"/>
                </a:rPr>
                <a:t> </a:t>
              </a:r>
              <a:r>
                <a:rPr lang="ja-JP" altLang="en-US"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救急医療機関　</a:t>
              </a:r>
              <a:r>
                <a:rPr lang="en-US" altLang="ja-JP"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1</a:t>
              </a:r>
              <a:r>
                <a:rPr lang="ja-JP" altLang="en-US"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　 病院・医院・診療所　</a:t>
              </a:r>
              <a:r>
                <a:rPr lang="en-US" altLang="ja-JP"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50</a:t>
              </a:r>
              <a:r>
                <a:rPr lang="ja-JP" altLang="en-US" sz="1200" u="sng" dirty="0" smtClean="0">
                  <a:ln>
                    <a:solidFill>
                      <a:schemeClr val="tx1"/>
                    </a:solidFill>
                  </a:ln>
                  <a:solidFill>
                    <a:srgbClr val="002060"/>
                  </a:solidFill>
                  <a:latin typeface="ＭＳ 明朝" panose="02020609040205080304" pitchFamily="17" charset="-128"/>
                  <a:ea typeface="ＭＳ 明朝" panose="02020609040205080304" pitchFamily="17" charset="-128"/>
                </a:rPr>
                <a:t> </a:t>
              </a:r>
              <a:endParaRPr lang="en-US" altLang="ja-JP" sz="1200" u="sng" dirty="0">
                <a:ln>
                  <a:solidFill>
                    <a:schemeClr val="tx1"/>
                  </a:solidFill>
                </a:ln>
                <a:solidFill>
                  <a:srgbClr val="002060"/>
                </a:solidFill>
                <a:latin typeface="ＭＳ 明朝" panose="02020609040205080304" pitchFamily="17" charset="-128"/>
                <a:ea typeface="ＭＳ 明朝" panose="02020609040205080304" pitchFamily="17" charset="-128"/>
              </a:endParaRPr>
            </a:p>
            <a:p>
              <a:pPr>
                <a:defRPr/>
              </a:pPr>
              <a:r>
                <a:rPr lang="en-US" altLang="ja-JP" sz="900" dirty="0" smtClean="0">
                  <a:ln>
                    <a:solidFill>
                      <a:schemeClr val="tx1"/>
                    </a:solidFill>
                  </a:ln>
                  <a:solidFill>
                    <a:srgbClr val="002060"/>
                  </a:solidFill>
                  <a:latin typeface="ＭＳ 明朝" panose="02020609040205080304" pitchFamily="17" charset="-128"/>
                  <a:ea typeface="ＭＳ 明朝" panose="02020609040205080304" pitchFamily="17" charset="-128"/>
                </a:rPr>
                <a:t>    </a:t>
              </a:r>
              <a:endParaRPr lang="en-US" altLang="ja-JP" sz="1200" dirty="0">
                <a:ln>
                  <a:solidFill>
                    <a:schemeClr val="tx1"/>
                  </a:solidFill>
                </a:ln>
                <a:latin typeface="ＭＳ 明朝" panose="02020609040205080304" pitchFamily="17" charset="-128"/>
                <a:ea typeface="ＭＳ 明朝" panose="02020609040205080304" pitchFamily="17" charset="-128"/>
              </a:endParaRPr>
            </a:p>
            <a:p>
              <a:pPr>
                <a:defRPr/>
              </a:pPr>
              <a:r>
                <a:rPr lang="ja-JP" altLang="en-US" sz="1200" b="1" u="sng" dirty="0" smtClean="0">
                  <a:ln>
                    <a:solidFill>
                      <a:schemeClr val="tx1"/>
                    </a:solidFill>
                  </a:ln>
                  <a:solidFill>
                    <a:srgbClr val="002060"/>
                  </a:solidFill>
                  <a:latin typeface="ＭＳ 明朝" panose="02020609040205080304" pitchFamily="17" charset="-128"/>
                  <a:ea typeface="ＭＳ 明朝" panose="02020609040205080304" pitchFamily="17" charset="-128"/>
                </a:rPr>
                <a:t>　　　　　　</a:t>
              </a:r>
              <a:endParaRPr lang="en-US" altLang="ja-JP" sz="1600" b="1" u="sng" dirty="0">
                <a:ln>
                  <a:solidFill>
                    <a:schemeClr val="bg1"/>
                  </a:solidFill>
                </a:ln>
                <a:solidFill>
                  <a:srgbClr val="002060"/>
                </a:solidFill>
                <a:latin typeface="HGS明朝B" panose="02020800000000000000" pitchFamily="18" charset="-128"/>
                <a:ea typeface="HGS明朝B" panose="02020800000000000000" pitchFamily="18" charset="-128"/>
              </a:endParaRPr>
            </a:p>
          </p:txBody>
        </p:sp>
        <p:sp>
          <p:nvSpPr>
            <p:cNvPr id="2" name="テキスト ボックス 1"/>
            <p:cNvSpPr txBox="1"/>
            <p:nvPr/>
          </p:nvSpPr>
          <p:spPr>
            <a:xfrm>
              <a:off x="5087951" y="6148455"/>
              <a:ext cx="489219" cy="261610"/>
            </a:xfrm>
            <a:prstGeom prst="rect">
              <a:avLst/>
            </a:prstGeom>
            <a:noFill/>
            <a:ln>
              <a:solidFill>
                <a:schemeClr val="tx1"/>
              </a:solidFill>
            </a:ln>
          </p:spPr>
          <p:txBody>
            <a:bodyPr wrap="square" rtlCol="0">
              <a:spAutoFit/>
            </a:bodyPr>
            <a:lstStyle/>
            <a:p>
              <a:r>
                <a:rPr lang="ja-JP" altLang="en-US" sz="1100" b="1" dirty="0" smtClean="0">
                  <a:ln>
                    <a:solidFill>
                      <a:schemeClr val="tx1"/>
                    </a:solidFill>
                  </a:ln>
                  <a:latin typeface="ＭＳ 明朝" panose="02020609040205080304" pitchFamily="17" charset="-128"/>
                  <a:ea typeface="ＭＳ 明朝" panose="02020609040205080304" pitchFamily="17" charset="-128"/>
                </a:rPr>
                <a:t>広島</a:t>
              </a:r>
              <a:endParaRPr kumimoji="1" lang="ja-JP" altLang="en-US" sz="1100" b="1" dirty="0">
                <a:latin typeface="ＭＳ 明朝" panose="02020609040205080304" pitchFamily="17" charset="-128"/>
                <a:ea typeface="ＭＳ 明朝" panose="02020609040205080304" pitchFamily="17" charset="-128"/>
              </a:endParaRPr>
            </a:p>
          </p:txBody>
        </p:sp>
        <p:sp>
          <p:nvSpPr>
            <p:cNvPr id="12" name="テキスト ボックス 11"/>
            <p:cNvSpPr txBox="1"/>
            <p:nvPr/>
          </p:nvSpPr>
          <p:spPr>
            <a:xfrm>
              <a:off x="5087951" y="5784145"/>
              <a:ext cx="489219" cy="261610"/>
            </a:xfrm>
            <a:prstGeom prst="rect">
              <a:avLst/>
            </a:prstGeom>
            <a:noFill/>
            <a:ln>
              <a:solidFill>
                <a:schemeClr val="tx1"/>
              </a:solidFill>
            </a:ln>
          </p:spPr>
          <p:txBody>
            <a:bodyPr wrap="square" rtlCol="0">
              <a:spAutoFit/>
            </a:bodyPr>
            <a:lstStyle/>
            <a:p>
              <a:r>
                <a:rPr lang="ja-JP" altLang="en-US" sz="1100" b="1" dirty="0" smtClean="0">
                  <a:ln>
                    <a:solidFill>
                      <a:schemeClr val="tx1"/>
                    </a:solidFill>
                  </a:ln>
                  <a:latin typeface="ＭＳ 明朝" panose="02020609040205080304" pitchFamily="17" charset="-128"/>
                  <a:ea typeface="ＭＳ 明朝" panose="02020609040205080304" pitchFamily="17" charset="-128"/>
                </a:rPr>
                <a:t>大阪</a:t>
              </a:r>
              <a:endParaRPr kumimoji="1" lang="ja-JP" altLang="en-US" sz="1100" b="1" dirty="0">
                <a:latin typeface="ＭＳ 明朝" panose="02020609040205080304" pitchFamily="17" charset="-128"/>
                <a:ea typeface="ＭＳ 明朝" panose="02020609040205080304" pitchFamily="17" charset="-128"/>
              </a:endParaRPr>
            </a:p>
          </p:txBody>
        </p:sp>
        <p:sp>
          <p:nvSpPr>
            <p:cNvPr id="13" name="テキスト ボックス 12"/>
            <p:cNvSpPr txBox="1"/>
            <p:nvPr/>
          </p:nvSpPr>
          <p:spPr>
            <a:xfrm>
              <a:off x="5087951" y="5437941"/>
              <a:ext cx="489219" cy="261610"/>
            </a:xfrm>
            <a:prstGeom prst="rect">
              <a:avLst/>
            </a:prstGeom>
            <a:noFill/>
            <a:ln>
              <a:solidFill>
                <a:schemeClr val="tx1"/>
              </a:solidFill>
            </a:ln>
          </p:spPr>
          <p:txBody>
            <a:bodyPr wrap="square" rtlCol="0">
              <a:spAutoFit/>
            </a:bodyPr>
            <a:lstStyle/>
            <a:p>
              <a:r>
                <a:rPr lang="ja-JP" altLang="en-US" sz="1100" b="1" dirty="0" smtClean="0">
                  <a:ln>
                    <a:solidFill>
                      <a:schemeClr val="tx1"/>
                    </a:solidFill>
                  </a:ln>
                  <a:latin typeface="ＭＳ 明朝" panose="02020609040205080304" pitchFamily="17" charset="-128"/>
                  <a:ea typeface="ＭＳ 明朝" panose="02020609040205080304" pitchFamily="17" charset="-128"/>
                </a:rPr>
                <a:t>東京</a:t>
              </a:r>
              <a:endParaRPr kumimoji="1" lang="ja-JP" altLang="en-US" sz="1100" b="1" dirty="0">
                <a:latin typeface="ＭＳ 明朝" panose="02020609040205080304" pitchFamily="17" charset="-128"/>
                <a:ea typeface="ＭＳ 明朝" panose="02020609040205080304" pitchFamily="17" charset="-128"/>
              </a:endParaRPr>
            </a:p>
          </p:txBody>
        </p:sp>
        <p:sp>
          <p:nvSpPr>
            <p:cNvPr id="10" name="テキスト ボックス 9"/>
            <p:cNvSpPr txBox="1"/>
            <p:nvPr/>
          </p:nvSpPr>
          <p:spPr>
            <a:xfrm>
              <a:off x="8355379" y="5480118"/>
              <a:ext cx="369332" cy="951729"/>
            </a:xfrm>
            <a:prstGeom prst="rect">
              <a:avLst/>
            </a:prstGeom>
            <a:noFill/>
            <a:ln>
              <a:solidFill>
                <a:schemeClr val="tx1"/>
              </a:solidFill>
            </a:ln>
          </p:spPr>
          <p:txBody>
            <a:bodyPr vert="eaVert" wrap="square" rtlCol="0">
              <a:spAutoFit/>
            </a:bodyPr>
            <a:lstStyle/>
            <a:p>
              <a:pPr algn="ctr"/>
              <a:r>
                <a:rPr lang="ja-JP" altLang="en-US" sz="1200" b="1" dirty="0" smtClean="0">
                  <a:ln>
                    <a:solidFill>
                      <a:schemeClr val="tx1"/>
                    </a:solidFill>
                  </a:ln>
                  <a:latin typeface="ＭＳ 明朝" panose="02020609040205080304" pitchFamily="17" charset="-128"/>
                  <a:ea typeface="ＭＳ 明朝" panose="02020609040205080304" pitchFamily="17" charset="-128"/>
                </a:rPr>
                <a:t>浜田市</a:t>
              </a:r>
              <a:endParaRPr kumimoji="1" lang="ja-JP" altLang="en-US" sz="1200" b="1" dirty="0">
                <a:latin typeface="ＭＳ 明朝" panose="02020609040205080304" pitchFamily="17" charset="-128"/>
                <a:ea typeface="ＭＳ 明朝" panose="02020609040205080304" pitchFamily="17" charset="-128"/>
              </a:endParaRPr>
            </a:p>
          </p:txBody>
        </p:sp>
        <p:cxnSp>
          <p:nvCxnSpPr>
            <p:cNvPr id="19" name="直線コネクタ 18"/>
            <p:cNvCxnSpPr/>
            <p:nvPr/>
          </p:nvCxnSpPr>
          <p:spPr>
            <a:xfrm>
              <a:off x="5667628" y="6380039"/>
              <a:ext cx="251254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604746" y="6142131"/>
              <a:ext cx="2121934" cy="230832"/>
            </a:xfrm>
            <a:prstGeom prst="rect">
              <a:avLst/>
            </a:prstGeom>
            <a:noFill/>
            <a:ln>
              <a:noFill/>
            </a:ln>
          </p:spPr>
          <p:txBody>
            <a:bodyPr wrap="square" rtlCol="0">
              <a:spAutoFit/>
            </a:bodyPr>
            <a:lstStyle/>
            <a:p>
              <a:r>
                <a:rPr lang="ja-JP" altLang="en-US" sz="900" dirty="0" smtClean="0">
                  <a:ln>
                    <a:solidFill>
                      <a:schemeClr val="tx1"/>
                    </a:solidFill>
                  </a:ln>
                  <a:latin typeface="ＭＳ 明朝" panose="02020609040205080304" pitchFamily="17" charset="-128"/>
                  <a:ea typeface="ＭＳ 明朝" panose="02020609040205080304" pitchFamily="17" charset="-128"/>
                </a:rPr>
                <a:t>高速バス（広島～浜田）約</a:t>
              </a:r>
              <a:r>
                <a:rPr lang="en-US" altLang="ja-JP" sz="900" dirty="0" smtClean="0">
                  <a:ln>
                    <a:solidFill>
                      <a:schemeClr val="tx1"/>
                    </a:solidFill>
                  </a:ln>
                  <a:latin typeface="ＭＳ 明朝" panose="02020609040205080304" pitchFamily="17" charset="-128"/>
                  <a:ea typeface="ＭＳ 明朝" panose="02020609040205080304" pitchFamily="17" charset="-128"/>
                </a:rPr>
                <a:t>2</a:t>
              </a:r>
              <a:r>
                <a:rPr lang="ja-JP" altLang="en-US" sz="900" dirty="0" smtClean="0">
                  <a:ln>
                    <a:solidFill>
                      <a:schemeClr val="tx1"/>
                    </a:solidFill>
                  </a:ln>
                  <a:latin typeface="ＭＳ 明朝" panose="02020609040205080304" pitchFamily="17" charset="-128"/>
                  <a:ea typeface="ＭＳ 明朝" panose="02020609040205080304" pitchFamily="17" charset="-128"/>
                </a:rPr>
                <a:t>時間</a:t>
              </a:r>
              <a:endParaRPr kumimoji="1" lang="ja-JP" altLang="en-US" sz="900" dirty="0">
                <a:latin typeface="ＭＳ 明朝" panose="02020609040205080304" pitchFamily="17" charset="-128"/>
                <a:ea typeface="ＭＳ 明朝" panose="02020609040205080304" pitchFamily="17" charset="-128"/>
              </a:endParaRPr>
            </a:p>
          </p:txBody>
        </p:sp>
        <p:sp>
          <p:nvSpPr>
            <p:cNvPr id="22" name="テキスト ボックス 21"/>
            <p:cNvSpPr txBox="1"/>
            <p:nvPr/>
          </p:nvSpPr>
          <p:spPr>
            <a:xfrm>
              <a:off x="5596508" y="5791174"/>
              <a:ext cx="2362531" cy="230832"/>
            </a:xfrm>
            <a:prstGeom prst="rect">
              <a:avLst/>
            </a:prstGeom>
            <a:noFill/>
            <a:ln>
              <a:noFill/>
            </a:ln>
          </p:spPr>
          <p:txBody>
            <a:bodyPr wrap="square" rtlCol="0">
              <a:spAutoFit/>
            </a:bodyPr>
            <a:lstStyle/>
            <a:p>
              <a:r>
                <a:rPr lang="ja-JP" altLang="en-US" sz="900" dirty="0">
                  <a:ln>
                    <a:solidFill>
                      <a:schemeClr val="tx1"/>
                    </a:solidFill>
                  </a:ln>
                  <a:latin typeface="ＭＳ 明朝" panose="02020609040205080304" pitchFamily="17" charset="-128"/>
                  <a:ea typeface="ＭＳ 明朝" panose="02020609040205080304" pitchFamily="17" charset="-128"/>
                </a:rPr>
                <a:t>新幹線</a:t>
              </a:r>
              <a:r>
                <a:rPr lang="ja-JP" altLang="en-US" sz="900" dirty="0" smtClean="0">
                  <a:ln>
                    <a:solidFill>
                      <a:schemeClr val="tx1"/>
                    </a:solidFill>
                  </a:ln>
                  <a:latin typeface="ＭＳ 明朝" panose="02020609040205080304" pitchFamily="17" charset="-128"/>
                  <a:ea typeface="ＭＳ 明朝" panose="02020609040205080304" pitchFamily="17" charset="-128"/>
                </a:rPr>
                <a:t>（新大阪～広島）</a:t>
              </a:r>
              <a:r>
                <a:rPr lang="en-US" altLang="ja-JP" sz="900" dirty="0" smtClean="0">
                  <a:ln>
                    <a:solidFill>
                      <a:schemeClr val="tx1"/>
                    </a:solidFill>
                  </a:ln>
                  <a:latin typeface="ＭＳ 明朝" panose="02020609040205080304" pitchFamily="17" charset="-128"/>
                  <a:ea typeface="ＭＳ 明朝" panose="02020609040205080304" pitchFamily="17" charset="-128"/>
                </a:rPr>
                <a:t>1</a:t>
              </a:r>
              <a:r>
                <a:rPr lang="ja-JP" altLang="en-US" sz="900" dirty="0" smtClean="0">
                  <a:ln>
                    <a:solidFill>
                      <a:schemeClr val="tx1"/>
                    </a:solidFill>
                  </a:ln>
                  <a:latin typeface="ＭＳ 明朝" panose="02020609040205080304" pitchFamily="17" charset="-128"/>
                  <a:ea typeface="ＭＳ 明朝" panose="02020609040205080304" pitchFamily="17" charset="-128"/>
                </a:rPr>
                <a:t>時間</a:t>
              </a:r>
              <a:r>
                <a:rPr lang="en-US" altLang="ja-JP" sz="900" dirty="0" smtClean="0">
                  <a:ln>
                    <a:solidFill>
                      <a:schemeClr val="tx1"/>
                    </a:solidFill>
                  </a:ln>
                  <a:latin typeface="ＭＳ 明朝" panose="02020609040205080304" pitchFamily="17" charset="-128"/>
                  <a:ea typeface="ＭＳ 明朝" panose="02020609040205080304" pitchFamily="17" charset="-128"/>
                </a:rPr>
                <a:t>30</a:t>
              </a:r>
              <a:r>
                <a:rPr lang="ja-JP" altLang="en-US" sz="900" dirty="0" smtClean="0">
                  <a:ln>
                    <a:solidFill>
                      <a:schemeClr val="tx1"/>
                    </a:solidFill>
                  </a:ln>
                  <a:latin typeface="ＭＳ 明朝" panose="02020609040205080304" pitchFamily="17" charset="-128"/>
                  <a:ea typeface="ＭＳ 明朝" panose="02020609040205080304" pitchFamily="17" charset="-128"/>
                </a:rPr>
                <a:t>分</a:t>
              </a:r>
              <a:endParaRPr kumimoji="1" lang="ja-JP" altLang="en-US" sz="900" dirty="0">
                <a:latin typeface="ＭＳ 明朝" panose="02020609040205080304" pitchFamily="17" charset="-128"/>
                <a:ea typeface="ＭＳ 明朝" panose="02020609040205080304" pitchFamily="17" charset="-128"/>
              </a:endParaRPr>
            </a:p>
          </p:txBody>
        </p:sp>
        <p:sp>
          <p:nvSpPr>
            <p:cNvPr id="23" name="テキスト ボックス 22"/>
            <p:cNvSpPr txBox="1"/>
            <p:nvPr/>
          </p:nvSpPr>
          <p:spPr>
            <a:xfrm>
              <a:off x="5596508" y="5438111"/>
              <a:ext cx="2880216" cy="230832"/>
            </a:xfrm>
            <a:prstGeom prst="rect">
              <a:avLst/>
            </a:prstGeom>
            <a:noFill/>
            <a:ln>
              <a:noFill/>
            </a:ln>
          </p:spPr>
          <p:txBody>
            <a:bodyPr wrap="square" rtlCol="0">
              <a:spAutoFit/>
            </a:bodyPr>
            <a:lstStyle/>
            <a:p>
              <a:r>
                <a:rPr lang="ja-JP" altLang="en-US" sz="900" dirty="0" smtClean="0">
                  <a:ln>
                    <a:solidFill>
                      <a:schemeClr val="tx1"/>
                    </a:solidFill>
                  </a:ln>
                  <a:latin typeface="ＭＳ 明朝" panose="02020609040205080304" pitchFamily="17" charset="-128"/>
                  <a:ea typeface="ＭＳ 明朝" panose="02020609040205080304" pitchFamily="17" charset="-128"/>
                </a:rPr>
                <a:t>飛行樹（羽田空港～萩・石見空港）約</a:t>
              </a:r>
              <a:r>
                <a:rPr lang="en-US" altLang="ja-JP" sz="900" dirty="0" smtClean="0">
                  <a:ln>
                    <a:solidFill>
                      <a:schemeClr val="tx1"/>
                    </a:solidFill>
                  </a:ln>
                  <a:latin typeface="ＭＳ 明朝" panose="02020609040205080304" pitchFamily="17" charset="-128"/>
                  <a:ea typeface="ＭＳ 明朝" panose="02020609040205080304" pitchFamily="17" charset="-128"/>
                </a:rPr>
                <a:t>1</a:t>
              </a:r>
              <a:r>
                <a:rPr lang="ja-JP" altLang="en-US" sz="900" dirty="0" smtClean="0">
                  <a:ln>
                    <a:solidFill>
                      <a:schemeClr val="tx1"/>
                    </a:solidFill>
                  </a:ln>
                  <a:latin typeface="ＭＳ 明朝" panose="02020609040205080304" pitchFamily="17" charset="-128"/>
                  <a:ea typeface="ＭＳ 明朝" panose="02020609040205080304" pitchFamily="17" charset="-128"/>
                </a:rPr>
                <a:t>時間</a:t>
              </a:r>
              <a:r>
                <a:rPr lang="en-US" altLang="ja-JP" sz="900" dirty="0" smtClean="0">
                  <a:ln>
                    <a:solidFill>
                      <a:schemeClr val="tx1"/>
                    </a:solidFill>
                  </a:ln>
                  <a:latin typeface="ＭＳ 明朝" panose="02020609040205080304" pitchFamily="17" charset="-128"/>
                  <a:ea typeface="ＭＳ 明朝" panose="02020609040205080304" pitchFamily="17" charset="-128"/>
                </a:rPr>
                <a:t>30</a:t>
              </a:r>
              <a:r>
                <a:rPr lang="ja-JP" altLang="en-US" sz="900" dirty="0" smtClean="0">
                  <a:ln>
                    <a:solidFill>
                      <a:schemeClr val="tx1"/>
                    </a:solidFill>
                  </a:ln>
                  <a:latin typeface="ＭＳ 明朝" panose="02020609040205080304" pitchFamily="17" charset="-128"/>
                  <a:ea typeface="ＭＳ 明朝" panose="02020609040205080304" pitchFamily="17" charset="-128"/>
                </a:rPr>
                <a:t>分</a:t>
              </a:r>
              <a:endParaRPr kumimoji="1" lang="ja-JP" altLang="en-US" sz="900" dirty="0">
                <a:latin typeface="ＭＳ 明朝" panose="02020609040205080304" pitchFamily="17" charset="-128"/>
                <a:ea typeface="ＭＳ 明朝" panose="02020609040205080304" pitchFamily="17" charset="-128"/>
              </a:endParaRPr>
            </a:p>
          </p:txBody>
        </p:sp>
        <p:cxnSp>
          <p:nvCxnSpPr>
            <p:cNvPr id="27" name="直線コネクタ 26"/>
            <p:cNvCxnSpPr/>
            <p:nvPr/>
          </p:nvCxnSpPr>
          <p:spPr>
            <a:xfrm>
              <a:off x="5667628" y="6027617"/>
              <a:ext cx="251254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667628" y="5691026"/>
              <a:ext cx="2512544"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293483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1401" y="112459"/>
            <a:ext cx="4860324" cy="492443"/>
          </a:xfrm>
          <a:prstGeom prst="rect">
            <a:avLst/>
          </a:prstGeom>
          <a:noFill/>
        </p:spPr>
        <p:txBody>
          <a:bodyPr wrap="square" rtlCol="0">
            <a:spAutoFit/>
          </a:bodyPr>
          <a:lstStyle/>
          <a:p>
            <a:r>
              <a:rPr kumimoji="1" lang="en-US" altLang="ja-JP" sz="2400" dirty="0" smtClean="0">
                <a:solidFill>
                  <a:schemeClr val="bg1"/>
                </a:solidFill>
                <a:latin typeface="HGP創英角ｺﾞｼｯｸUB" pitchFamily="50" charset="-128"/>
                <a:ea typeface="HGP創英角ｺﾞｼｯｸUB" pitchFamily="50" charset="-128"/>
              </a:rPr>
              <a:t>1</a:t>
            </a:r>
            <a:r>
              <a:rPr kumimoji="1" lang="ja-JP" altLang="en-US" sz="2400" dirty="0" smtClean="0">
                <a:solidFill>
                  <a:schemeClr val="bg1"/>
                </a:solidFill>
                <a:latin typeface="HGP創英角ｺﾞｼｯｸUB" pitchFamily="50" charset="-128"/>
                <a:ea typeface="HGP創英角ｺﾞｼｯｸUB" pitchFamily="50" charset="-128"/>
              </a:rPr>
              <a:t>　</a:t>
            </a:r>
            <a:r>
              <a:rPr lang="ja-JP" altLang="en-US" sz="2600" b="1" dirty="0" smtClean="0">
                <a:ln>
                  <a:solidFill>
                    <a:schemeClr val="bg1"/>
                  </a:solidFill>
                </a:ln>
                <a:solidFill>
                  <a:srgbClr val="002060"/>
                </a:solidFill>
                <a:latin typeface="HGS明朝B" panose="02020800000000000000" pitchFamily="18" charset="-128"/>
                <a:ea typeface="HGS明朝B" panose="02020800000000000000" pitchFamily="18" charset="-128"/>
              </a:rPr>
              <a:t>浜田市の位置</a:t>
            </a:r>
            <a:endParaRPr kumimoji="1" lang="ja-JP" altLang="en-US" sz="2600" b="1" dirty="0">
              <a:solidFill>
                <a:schemeClr val="bg1"/>
              </a:solidFill>
              <a:latin typeface="HGP創英角ｺﾞｼｯｸUB" pitchFamily="50" charset="-128"/>
              <a:ea typeface="HGP創英角ｺﾞｼｯｸUB" pitchFamily="50" charset="-128"/>
            </a:endParaRPr>
          </a:p>
        </p:txBody>
      </p:sp>
      <p:pic>
        <p:nvPicPr>
          <p:cNvPr id="56" name="図 55" descr="日本地図のイラスト">
            <a:hlinkClick r:id="rId3"/>
          </p:cNvPr>
          <p:cNvPicPr/>
          <p:nvPr/>
        </p:nvPicPr>
        <p:blipFill rotWithShape="1">
          <a:blip r:embed="rId4">
            <a:extLst>
              <a:ext uri="{28A0092B-C50C-407E-A947-70E740481C1C}">
                <a14:useLocalDpi xmlns:a14="http://schemas.microsoft.com/office/drawing/2010/main" val="0"/>
              </a:ext>
            </a:extLst>
          </a:blip>
          <a:srcRect l="4426" t="1724" r="6646" b="2145"/>
          <a:stretch/>
        </p:blipFill>
        <p:spPr bwMode="auto">
          <a:xfrm>
            <a:off x="6944845" y="4720154"/>
            <a:ext cx="2184950" cy="2132168"/>
          </a:xfrm>
          <a:prstGeom prst="rect">
            <a:avLst/>
          </a:prstGeom>
          <a:solidFill>
            <a:schemeClr val="bg1"/>
          </a:solidFill>
          <a:ln>
            <a:noFill/>
          </a:ln>
        </p:spPr>
      </p:pic>
      <p:pic>
        <p:nvPicPr>
          <p:cNvPr id="12" name="図 11"/>
          <p:cNvPicPr>
            <a:picLocks noChangeAspect="1"/>
          </p:cNvPicPr>
          <p:nvPr/>
        </p:nvPicPr>
        <p:blipFill rotWithShape="1">
          <a:blip r:embed="rId5"/>
          <a:srcRect l="21915" t="21928" r="19611" b="8346"/>
          <a:stretch/>
        </p:blipFill>
        <p:spPr>
          <a:xfrm>
            <a:off x="736567" y="689456"/>
            <a:ext cx="7193666" cy="4825058"/>
          </a:xfrm>
          <a:prstGeom prst="rect">
            <a:avLst/>
          </a:prstGeom>
        </p:spPr>
      </p:pic>
      <p:sp>
        <p:nvSpPr>
          <p:cNvPr id="14" name="円/楕円 13"/>
          <p:cNvSpPr/>
          <p:nvPr/>
        </p:nvSpPr>
        <p:spPr>
          <a:xfrm>
            <a:off x="7351521" y="6050370"/>
            <a:ext cx="111970" cy="111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7107749" y="5859047"/>
            <a:ext cx="586401" cy="230832"/>
          </a:xfrm>
          <a:prstGeom prst="rect">
            <a:avLst/>
          </a:prstGeom>
          <a:noFill/>
          <a:ln>
            <a:noFill/>
          </a:ln>
        </p:spPr>
        <p:txBody>
          <a:bodyPr wrap="square" rtlCol="0">
            <a:spAutoFit/>
          </a:bodyPr>
          <a:lstStyle/>
          <a:p>
            <a:r>
              <a:rPr lang="ja-JP" altLang="en-US" sz="900" dirty="0" smtClean="0">
                <a:latin typeface="ＭＳ 明朝" panose="02020609040205080304" pitchFamily="17" charset="-128"/>
                <a:ea typeface="ＭＳ 明朝" panose="02020609040205080304" pitchFamily="17" charset="-128"/>
              </a:rPr>
              <a:t>浜田市</a:t>
            </a:r>
            <a:endParaRPr kumimoji="1" lang="ja-JP" altLang="en-US" sz="900" dirty="0">
              <a:latin typeface="ＭＳ 明朝" panose="02020609040205080304" pitchFamily="17" charset="-128"/>
              <a:ea typeface="ＭＳ 明朝" panose="02020609040205080304" pitchFamily="17" charset="-128"/>
            </a:endParaRPr>
          </a:p>
        </p:txBody>
      </p:sp>
      <p:sp>
        <p:nvSpPr>
          <p:cNvPr id="62" name="Oval 31"/>
          <p:cNvSpPr>
            <a:spLocks noChangeArrowheads="1"/>
          </p:cNvSpPr>
          <p:nvPr/>
        </p:nvSpPr>
        <p:spPr bwMode="auto">
          <a:xfrm>
            <a:off x="626075" y="395416"/>
            <a:ext cx="7974227" cy="5865341"/>
          </a:xfrm>
          <a:prstGeom prst="ellipse">
            <a:avLst/>
          </a:prstGeom>
          <a:noFill/>
          <a:ln w="44450">
            <a:solidFill>
              <a:schemeClr val="accent1">
                <a:lumMod val="40000"/>
                <a:lumOff val="60000"/>
              </a:schemeClr>
            </a:solidFill>
            <a:round/>
            <a:headEnd/>
            <a:tailEnd/>
          </a:ln>
        </p:spPr>
        <p:txBody>
          <a:bodyPr wrap="none" anchor="ctr"/>
          <a:lstStyle/>
          <a:p>
            <a:endParaRPr lang="ja-JP" altLang="en-US" dirty="0"/>
          </a:p>
        </p:txBody>
      </p:sp>
      <p:sp>
        <p:nvSpPr>
          <p:cNvPr id="64" name="円/楕円 63"/>
          <p:cNvSpPr/>
          <p:nvPr/>
        </p:nvSpPr>
        <p:spPr>
          <a:xfrm>
            <a:off x="7265952" y="5777717"/>
            <a:ext cx="111970" cy="111970"/>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7142557" y="5618714"/>
            <a:ext cx="156055" cy="1560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05399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6471" y="4098634"/>
            <a:ext cx="2059457" cy="2357306"/>
          </a:xfrm>
          <a:prstGeom prst="rect">
            <a:avLst/>
          </a:prstGeom>
        </p:spPr>
      </p:pic>
      <p:grpSp>
        <p:nvGrpSpPr>
          <p:cNvPr id="2" name="グループ化 21"/>
          <p:cNvGrpSpPr/>
          <p:nvPr/>
        </p:nvGrpSpPr>
        <p:grpSpPr>
          <a:xfrm>
            <a:off x="529845" y="1164095"/>
            <a:ext cx="8220045" cy="5306012"/>
            <a:chOff x="467544" y="1124744"/>
            <a:chExt cx="8220045" cy="5306012"/>
          </a:xfrm>
        </p:grpSpPr>
        <p:pic>
          <p:nvPicPr>
            <p:cNvPr id="64514" name="Picture 2" descr="親子で思いっきり楽しむ浜田の海とアートスポット"/>
            <p:cNvPicPr>
              <a:picLocks noChangeAspect="1" noChangeArrowheads="1"/>
            </p:cNvPicPr>
            <p:nvPr/>
          </p:nvPicPr>
          <p:blipFill>
            <a:blip r:embed="rId4" cstate="email"/>
            <a:srcRect/>
            <a:stretch>
              <a:fillRect/>
            </a:stretch>
          </p:blipFill>
          <p:spPr bwMode="auto">
            <a:xfrm>
              <a:off x="467544" y="1124744"/>
              <a:ext cx="4248472" cy="2483326"/>
            </a:xfrm>
            <a:prstGeom prst="rect">
              <a:avLst/>
            </a:prstGeom>
            <a:noFill/>
          </p:spPr>
        </p:pic>
        <p:pic>
          <p:nvPicPr>
            <p:cNvPr id="64516" name="Picture 4" descr="知って納得。観て満足の石見神楽を巡る旅"/>
            <p:cNvPicPr>
              <a:picLocks noChangeAspect="1" noChangeArrowheads="1"/>
            </p:cNvPicPr>
            <p:nvPr/>
          </p:nvPicPr>
          <p:blipFill>
            <a:blip r:embed="rId5" cstate="email"/>
            <a:srcRect/>
            <a:stretch>
              <a:fillRect/>
            </a:stretch>
          </p:blipFill>
          <p:spPr bwMode="auto">
            <a:xfrm>
              <a:off x="4943173" y="1124744"/>
              <a:ext cx="3744416" cy="2309058"/>
            </a:xfrm>
            <a:prstGeom prst="rect">
              <a:avLst/>
            </a:prstGeom>
            <a:noFill/>
          </p:spPr>
        </p:pic>
        <p:pic>
          <p:nvPicPr>
            <p:cNvPr id="64522" name="Picture 10" descr="かなぎウエスタンライディングパーク"/>
            <p:cNvPicPr>
              <a:picLocks noChangeAspect="1" noChangeArrowheads="1"/>
            </p:cNvPicPr>
            <p:nvPr/>
          </p:nvPicPr>
          <p:blipFill>
            <a:blip r:embed="rId6" cstate="email"/>
            <a:srcRect/>
            <a:stretch>
              <a:fillRect/>
            </a:stretch>
          </p:blipFill>
          <p:spPr bwMode="auto">
            <a:xfrm>
              <a:off x="5411217" y="3556238"/>
              <a:ext cx="3265537" cy="1377864"/>
            </a:xfrm>
            <a:prstGeom prst="rect">
              <a:avLst/>
            </a:prstGeom>
            <a:noFill/>
          </p:spPr>
        </p:pic>
        <p:grpSp>
          <p:nvGrpSpPr>
            <p:cNvPr id="3" name="グループ化 20"/>
            <p:cNvGrpSpPr/>
            <p:nvPr/>
          </p:nvGrpSpPr>
          <p:grpSpPr>
            <a:xfrm>
              <a:off x="467544" y="4059283"/>
              <a:ext cx="2730702" cy="2371473"/>
              <a:chOff x="683568" y="3915267"/>
              <a:chExt cx="2730702" cy="2371473"/>
            </a:xfrm>
          </p:grpSpPr>
          <p:pic>
            <p:nvPicPr>
              <p:cNvPr id="12" name="Picture 15" descr="雪合戦旭"/>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a:xfrm>
                <a:off x="683568" y="3915267"/>
                <a:ext cx="2730702" cy="2371473"/>
              </a:xfrm>
              <a:prstGeom prst="rect">
                <a:avLst/>
              </a:prstGeom>
              <a:pattFill prst="pct90">
                <a:fgClr>
                  <a:srgbClr val="FFFFCC"/>
                </a:fgClr>
                <a:bgClr>
                  <a:schemeClr val="bg1"/>
                </a:bgClr>
              </a:pattFill>
              <a:effectLst/>
            </p:spPr>
          </p:pic>
          <p:grpSp>
            <p:nvGrpSpPr>
              <p:cNvPr id="4" name="グループ化 19"/>
              <p:cNvGrpSpPr/>
              <p:nvPr/>
            </p:nvGrpSpPr>
            <p:grpSpPr>
              <a:xfrm>
                <a:off x="988076" y="5589240"/>
                <a:ext cx="1135802" cy="648072"/>
                <a:chOff x="988076" y="5445224"/>
                <a:chExt cx="1135802" cy="648072"/>
              </a:xfrm>
            </p:grpSpPr>
            <p:grpSp>
              <p:nvGrpSpPr>
                <p:cNvPr id="5" name="グループ化 17"/>
                <p:cNvGrpSpPr/>
                <p:nvPr/>
              </p:nvGrpSpPr>
              <p:grpSpPr>
                <a:xfrm>
                  <a:off x="988076" y="5445224"/>
                  <a:ext cx="1135802" cy="648072"/>
                  <a:chOff x="3292332" y="5301208"/>
                  <a:chExt cx="1135802" cy="648072"/>
                </a:xfrm>
                <a:solidFill>
                  <a:schemeClr val="tx1"/>
                </a:solidFill>
              </p:grpSpPr>
              <p:sp>
                <p:nvSpPr>
                  <p:cNvPr id="15" name="円/楕円 14"/>
                  <p:cNvSpPr/>
                  <p:nvPr/>
                </p:nvSpPr>
                <p:spPr>
                  <a:xfrm>
                    <a:off x="3292332" y="5301208"/>
                    <a:ext cx="648072" cy="648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780062" y="5301208"/>
                    <a:ext cx="648072" cy="648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1068775" y="5606018"/>
                  <a:ext cx="1008112" cy="276999"/>
                </a:xfrm>
                <a:prstGeom prst="rect">
                  <a:avLst/>
                </a:prstGeom>
                <a:solidFill>
                  <a:schemeClr val="tx1"/>
                </a:solidFill>
              </p:spPr>
              <p:txBody>
                <a:bodyPr wrap="square" rtlCol="0">
                  <a:spAutoFit/>
                </a:bodyPr>
                <a:lstStyle/>
                <a:p>
                  <a:r>
                    <a:rPr lang="ja-JP" altLang="en-US" sz="1200" dirty="0" smtClean="0">
                      <a:solidFill>
                        <a:schemeClr val="bg1"/>
                      </a:solidFill>
                      <a:latin typeface="HG創英角ｺﾞｼｯｸUB" pitchFamily="49" charset="-128"/>
                      <a:ea typeface="HG創英角ｺﾞｼｯｸUB" pitchFamily="49" charset="-128"/>
                    </a:rPr>
                    <a:t>雪合戦大会</a:t>
                  </a:r>
                  <a:endParaRPr kumimoji="1" lang="ja-JP" altLang="en-US" sz="1200" dirty="0">
                    <a:solidFill>
                      <a:schemeClr val="bg1"/>
                    </a:solidFill>
                    <a:latin typeface="HG創英角ｺﾞｼｯｸUB" pitchFamily="49" charset="-128"/>
                    <a:ea typeface="HG創英角ｺﾞｼｯｸUB" pitchFamily="49" charset="-128"/>
                  </a:endParaRPr>
                </a:p>
              </p:txBody>
            </p:sp>
          </p:grpSp>
        </p:grpSp>
      </p:grpSp>
      <p:sp>
        <p:nvSpPr>
          <p:cNvPr id="24" name="円/楕円 23"/>
          <p:cNvSpPr/>
          <p:nvPr/>
        </p:nvSpPr>
        <p:spPr>
          <a:xfrm>
            <a:off x="4019924" y="5837201"/>
            <a:ext cx="632906" cy="6329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4581646" y="5837201"/>
            <a:ext cx="632906" cy="6329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052876" y="6015479"/>
            <a:ext cx="1136962" cy="253916"/>
          </a:xfrm>
          <a:prstGeom prst="rect">
            <a:avLst/>
          </a:prstGeom>
          <a:solidFill>
            <a:schemeClr val="tx1"/>
          </a:solidFill>
        </p:spPr>
        <p:txBody>
          <a:bodyPr wrap="square" rtlCol="0">
            <a:spAutoFit/>
          </a:bodyPr>
          <a:lstStyle/>
          <a:p>
            <a:r>
              <a:rPr lang="ja-JP" altLang="en-US" sz="1050" dirty="0" smtClean="0">
                <a:solidFill>
                  <a:schemeClr val="bg1"/>
                </a:solidFill>
                <a:latin typeface="HG創英角ｺﾞｼｯｸUB" pitchFamily="49" charset="-128"/>
                <a:ea typeface="HG創英角ｺﾞｼｯｸUB" pitchFamily="49" charset="-128"/>
              </a:rPr>
              <a:t>田ノ浦海水浴場</a:t>
            </a:r>
            <a:endParaRPr kumimoji="1" lang="ja-JP" altLang="en-US" sz="1050" dirty="0">
              <a:solidFill>
                <a:schemeClr val="bg1"/>
              </a:solidFill>
              <a:latin typeface="HG創英角ｺﾞｼｯｸUB" pitchFamily="49" charset="-128"/>
              <a:ea typeface="HG創英角ｺﾞｼｯｸUB" pitchFamily="49" charset="-128"/>
            </a:endParaRPr>
          </a:p>
        </p:txBody>
      </p:sp>
      <p:grpSp>
        <p:nvGrpSpPr>
          <p:cNvPr id="8" name="グループ化 7"/>
          <p:cNvGrpSpPr/>
          <p:nvPr/>
        </p:nvGrpSpPr>
        <p:grpSpPr>
          <a:xfrm>
            <a:off x="370704" y="217663"/>
            <a:ext cx="6384323" cy="523220"/>
            <a:chOff x="387180" y="217663"/>
            <a:chExt cx="6450055" cy="523220"/>
          </a:xfrm>
        </p:grpSpPr>
        <p:sp>
          <p:nvSpPr>
            <p:cNvPr id="20" name="正方形/長方形 19"/>
            <p:cNvSpPr/>
            <p:nvPr/>
          </p:nvSpPr>
          <p:spPr>
            <a:xfrm>
              <a:off x="448933" y="217663"/>
              <a:ext cx="6388302"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pPr algn="ctr"/>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浜田を楽しむ① </a:t>
              </a:r>
              <a:r>
                <a:rPr lang="ja-JP" altLang="en-US" sz="2200" b="1" dirty="0" smtClean="0">
                  <a:ln>
                    <a:solidFill>
                      <a:schemeClr val="bg1"/>
                    </a:solidFill>
                  </a:ln>
                  <a:solidFill>
                    <a:srgbClr val="002060"/>
                  </a:solidFill>
                  <a:latin typeface="HGS明朝B" panose="02020800000000000000" pitchFamily="18" charset="-128"/>
                  <a:ea typeface="HGS明朝B" panose="02020800000000000000" pitchFamily="18" charset="-128"/>
                </a:rPr>
                <a:t>～遊べる場所のご紹介～</a:t>
              </a:r>
              <a:endParaRPr lang="ja-JP" altLang="en-US" sz="22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387180" y="217663"/>
              <a:ext cx="160779" cy="523220"/>
            </a:xfrm>
            <a:prstGeom prst="rect">
              <a:avLst/>
            </a:prstGeom>
            <a:solidFill>
              <a:schemeClr val="tx2">
                <a:lumMod val="75000"/>
              </a:schemeClr>
            </a:solidFill>
          </p:spPr>
          <p:txBody>
            <a:bodyPr wrap="square" rtlCol="0">
              <a:spAutoFit/>
            </a:bodyPr>
            <a:lstStyle/>
            <a:p>
              <a:endParaRPr kumimoji="1" lang="ja-JP" altLang="en-US" dirty="0"/>
            </a:p>
          </p:txBody>
        </p:sp>
      </p:grpSp>
      <p:pic>
        <p:nvPicPr>
          <p:cNvPr id="7" name="図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411852" y="5061218"/>
            <a:ext cx="3290714" cy="1551965"/>
          </a:xfrm>
          <a:prstGeom prst="rect">
            <a:avLst/>
          </a:prstGeom>
        </p:spPr>
      </p:pic>
      <p:sp>
        <p:nvSpPr>
          <p:cNvPr id="29" name="円/楕円 28"/>
          <p:cNvSpPr/>
          <p:nvPr/>
        </p:nvSpPr>
        <p:spPr>
          <a:xfrm>
            <a:off x="7708947" y="4369777"/>
            <a:ext cx="586965" cy="6036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7271238" y="4369777"/>
            <a:ext cx="586965" cy="6036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8152149" y="4369777"/>
            <a:ext cx="586965" cy="6036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7339265" y="4466983"/>
            <a:ext cx="1347239" cy="2313253"/>
            <a:chOff x="7400775" y="4409922"/>
            <a:chExt cx="1288989" cy="2313253"/>
          </a:xfrm>
        </p:grpSpPr>
        <p:sp>
          <p:nvSpPr>
            <p:cNvPr id="22" name="円/楕円 21"/>
            <p:cNvSpPr/>
            <p:nvPr/>
          </p:nvSpPr>
          <p:spPr>
            <a:xfrm>
              <a:off x="7503315" y="6113701"/>
              <a:ext cx="666672" cy="6094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8023092" y="6113701"/>
              <a:ext cx="666672" cy="6094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601115" y="6234991"/>
              <a:ext cx="1020922" cy="369332"/>
            </a:xfrm>
            <a:prstGeom prst="rect">
              <a:avLst/>
            </a:prstGeom>
            <a:solidFill>
              <a:schemeClr val="tx1"/>
            </a:solidFill>
          </p:spPr>
          <p:txBody>
            <a:bodyPr wrap="square" rtlCol="0">
              <a:spAutoFit/>
            </a:bodyPr>
            <a:lstStyle/>
            <a:p>
              <a:r>
                <a:rPr lang="ja-JP" altLang="en-US" sz="1050" dirty="0">
                  <a:solidFill>
                    <a:schemeClr val="bg1"/>
                  </a:solidFill>
                  <a:latin typeface="HG創英角ｺﾞｼｯｸUB" pitchFamily="49" charset="-128"/>
                  <a:ea typeface="HG創英角ｺﾞｼｯｸUB" pitchFamily="49" charset="-128"/>
                </a:rPr>
                <a:t> </a:t>
              </a:r>
              <a:r>
                <a:rPr kumimoji="1" lang="ja-JP" altLang="en-US" sz="1050" dirty="0" smtClean="0">
                  <a:solidFill>
                    <a:schemeClr val="bg1"/>
                  </a:solidFill>
                  <a:latin typeface="HG創英角ｺﾞｼｯｸUB" pitchFamily="49" charset="-128"/>
                  <a:ea typeface="HG創英角ｺﾞｼｯｸUB" pitchFamily="49" charset="-128"/>
                </a:rPr>
                <a:t>石見畳ケ浦</a:t>
              </a:r>
              <a:endParaRPr kumimoji="1" lang="en-US" altLang="ja-JP" sz="1050" dirty="0" smtClean="0">
                <a:solidFill>
                  <a:schemeClr val="bg1"/>
                </a:solidFill>
                <a:latin typeface="HG創英角ｺﾞｼｯｸUB" pitchFamily="49" charset="-128"/>
                <a:ea typeface="HG創英角ｺﾞｼｯｸUB" pitchFamily="49" charset="-128"/>
              </a:endParaRPr>
            </a:p>
            <a:p>
              <a:r>
                <a:rPr lang="en-US" altLang="ja-JP" sz="750" dirty="0" smtClean="0">
                  <a:solidFill>
                    <a:schemeClr val="bg1"/>
                  </a:solidFill>
                  <a:latin typeface="HG創英角ｺﾞｼｯｸUB" pitchFamily="49" charset="-128"/>
                  <a:ea typeface="HG創英角ｺﾞｼｯｸUB" pitchFamily="49" charset="-128"/>
                </a:rPr>
                <a:t>(</a:t>
              </a:r>
              <a:r>
                <a:rPr lang="ja-JP" altLang="en-US" sz="750" dirty="0" smtClean="0">
                  <a:solidFill>
                    <a:schemeClr val="bg1"/>
                  </a:solidFill>
                  <a:latin typeface="HG創英角ｺﾞｼｯｸUB" pitchFamily="49" charset="-128"/>
                  <a:ea typeface="HG創英角ｺﾞｼｯｸUB" pitchFamily="49" charset="-128"/>
                </a:rPr>
                <a:t>国指定天然記念物</a:t>
              </a:r>
              <a:r>
                <a:rPr lang="en-US" altLang="ja-JP" sz="750" dirty="0" smtClean="0">
                  <a:solidFill>
                    <a:schemeClr val="bg1"/>
                  </a:solidFill>
                  <a:latin typeface="HG創英角ｺﾞｼｯｸUB" pitchFamily="49" charset="-128"/>
                  <a:ea typeface="HG創英角ｺﾞｼｯｸUB" pitchFamily="49" charset="-128"/>
                </a:rPr>
                <a:t>)</a:t>
              </a:r>
              <a:endParaRPr kumimoji="1" lang="ja-JP" altLang="en-US" sz="750" dirty="0">
                <a:solidFill>
                  <a:schemeClr val="bg1"/>
                </a:solidFill>
                <a:latin typeface="HG創英角ｺﾞｼｯｸUB" pitchFamily="49" charset="-128"/>
                <a:ea typeface="HG創英角ｺﾞｼｯｸUB" pitchFamily="49" charset="-128"/>
              </a:endParaRPr>
            </a:p>
          </p:txBody>
        </p:sp>
        <p:sp>
          <p:nvSpPr>
            <p:cNvPr id="28" name="テキスト ボックス 27"/>
            <p:cNvSpPr txBox="1"/>
            <p:nvPr/>
          </p:nvSpPr>
          <p:spPr>
            <a:xfrm>
              <a:off x="7400775" y="4409922"/>
              <a:ext cx="1244635" cy="392415"/>
            </a:xfrm>
            <a:prstGeom prst="rect">
              <a:avLst/>
            </a:prstGeom>
            <a:solidFill>
              <a:schemeClr val="tx1"/>
            </a:solidFill>
          </p:spPr>
          <p:txBody>
            <a:bodyPr wrap="square" rtlCol="0">
              <a:spAutoFit/>
            </a:bodyPr>
            <a:lstStyle/>
            <a:p>
              <a:r>
                <a:rPr lang="ja-JP" altLang="en-US" sz="1050" dirty="0">
                  <a:solidFill>
                    <a:schemeClr val="bg1"/>
                  </a:solidFill>
                  <a:latin typeface="HG創英角ｺﾞｼｯｸUB" pitchFamily="49" charset="-128"/>
                  <a:ea typeface="HG創英角ｺﾞｼｯｸUB" pitchFamily="49" charset="-128"/>
                </a:rPr>
                <a:t> </a:t>
              </a:r>
              <a:r>
                <a:rPr lang="ja-JP" altLang="en-US" sz="1000" dirty="0" smtClean="0">
                  <a:solidFill>
                    <a:schemeClr val="bg1"/>
                  </a:solidFill>
                  <a:latin typeface="HG創英角ｺﾞｼｯｸUB" pitchFamily="49" charset="-128"/>
                  <a:ea typeface="HG創英角ｺﾞｼｯｸUB" pitchFamily="49" charset="-128"/>
                </a:rPr>
                <a:t>かなぎウエスタン</a:t>
              </a:r>
              <a:endParaRPr kumimoji="1" lang="en-US" altLang="ja-JP" sz="1000" dirty="0" smtClean="0">
                <a:solidFill>
                  <a:schemeClr val="bg1"/>
                </a:solidFill>
                <a:latin typeface="HG創英角ｺﾞｼｯｸUB" pitchFamily="49" charset="-128"/>
                <a:ea typeface="HG創英角ｺﾞｼｯｸUB" pitchFamily="49" charset="-128"/>
              </a:endParaRPr>
            </a:p>
            <a:p>
              <a:r>
                <a:rPr lang="ja-JP" altLang="en-US" sz="900" dirty="0" smtClean="0">
                  <a:solidFill>
                    <a:schemeClr val="bg1"/>
                  </a:solidFill>
                  <a:latin typeface="HG創英角ｺﾞｼｯｸUB" pitchFamily="49" charset="-128"/>
                  <a:ea typeface="HG創英角ｺﾞｼｯｸUB" pitchFamily="49" charset="-128"/>
                </a:rPr>
                <a:t> ライディングパーク</a:t>
              </a:r>
              <a:endParaRPr kumimoji="1" lang="ja-JP" altLang="en-US" sz="900" dirty="0">
                <a:solidFill>
                  <a:schemeClr val="bg1"/>
                </a:solidFill>
                <a:latin typeface="HG創英角ｺﾞｼｯｸUB" pitchFamily="49" charset="-128"/>
                <a:ea typeface="HG創英角ｺﾞｼｯｸUB" pitchFamily="49" charset="-128"/>
              </a:endParaRPr>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図 11"/>
          <p:cNvPicPr/>
          <p:nvPr/>
        </p:nvPicPr>
        <p:blipFill rotWithShape="1">
          <a:blip r:embed="rId3" cstate="print">
            <a:extLst>
              <a:ext uri="{28A0092B-C50C-407E-A947-70E740481C1C}">
                <a14:useLocalDpi xmlns:a14="http://schemas.microsoft.com/office/drawing/2010/main" val="0"/>
              </a:ext>
            </a:extLst>
          </a:blip>
          <a:srcRect l="26469" t="9272" r="27836" b="42805"/>
          <a:stretch/>
        </p:blipFill>
        <p:spPr bwMode="auto">
          <a:xfrm>
            <a:off x="4695596" y="1651047"/>
            <a:ext cx="4031576" cy="2230631"/>
          </a:xfrm>
          <a:prstGeom prst="rect">
            <a:avLst/>
          </a:prstGeom>
          <a:ln>
            <a:noFill/>
          </a:ln>
          <a:extLst>
            <a:ext uri="{53640926-AAD7-44D8-BBD7-CCE9431645EC}">
              <a14:shadowObscured xmlns:a14="http://schemas.microsoft.com/office/drawing/2010/main"/>
            </a:ext>
          </a:extLst>
        </p:spPr>
      </p:pic>
      <p:pic>
        <p:nvPicPr>
          <p:cNvPr id="13" name="図 12"/>
          <p:cNvPicPr/>
          <p:nvPr/>
        </p:nvPicPr>
        <p:blipFill rotWithShape="1">
          <a:blip r:embed="rId4" cstate="print">
            <a:extLst>
              <a:ext uri="{28A0092B-C50C-407E-A947-70E740481C1C}">
                <a14:useLocalDpi xmlns:a14="http://schemas.microsoft.com/office/drawing/2010/main" val="0"/>
              </a:ext>
            </a:extLst>
          </a:blip>
          <a:srcRect l="25224" t="9273" r="25388" b="42597"/>
          <a:stretch/>
        </p:blipFill>
        <p:spPr bwMode="auto">
          <a:xfrm>
            <a:off x="371593" y="1651047"/>
            <a:ext cx="4058831" cy="2230631"/>
          </a:xfrm>
          <a:prstGeom prst="rect">
            <a:avLst/>
          </a:prstGeom>
          <a:ln>
            <a:noFill/>
          </a:ln>
          <a:extLst>
            <a:ext uri="{53640926-AAD7-44D8-BBD7-CCE9431645EC}">
              <a14:shadowObscured xmlns:a14="http://schemas.microsoft.com/office/drawing/2010/main"/>
            </a:ext>
          </a:extLst>
        </p:spPr>
      </p:pic>
      <p:sp>
        <p:nvSpPr>
          <p:cNvPr id="10" name="テキスト ボックス 9"/>
          <p:cNvSpPr txBox="1"/>
          <p:nvPr/>
        </p:nvSpPr>
        <p:spPr>
          <a:xfrm>
            <a:off x="298372" y="803231"/>
            <a:ext cx="4205274" cy="877163"/>
          </a:xfrm>
          <a:prstGeom prst="rect">
            <a:avLst/>
          </a:prstGeom>
          <a:noFill/>
        </p:spPr>
        <p:txBody>
          <a:bodyPr wrap="square" rtlCol="0">
            <a:spAutoFit/>
          </a:bodyPr>
          <a:lstStyle/>
          <a:p>
            <a:r>
              <a:rPr lang="ja-JP" altLang="en-US" dirty="0" smtClean="0">
                <a:ln w="12700">
                  <a:noFill/>
                  <a:prstDash val="solid"/>
                </a:ln>
                <a:solidFill>
                  <a:srgbClr val="000066"/>
                </a:solidFill>
                <a:latin typeface="HGS明朝B" panose="02020800000000000000" pitchFamily="18" charset="-128"/>
                <a:ea typeface="HGS明朝B" panose="02020800000000000000" pitchFamily="18" charset="-128"/>
              </a:rPr>
              <a:t>美又温泉</a:t>
            </a:r>
            <a:r>
              <a:rPr lang="ja-JP" altLang="en-US" sz="1100" dirty="0" smtClean="0">
                <a:latin typeface="ＭＳ 明朝" panose="02020609040205080304" pitchFamily="17" charset="-128"/>
                <a:ea typeface="ＭＳ 明朝" panose="02020609040205080304" pitchFamily="17" charset="-128"/>
              </a:rPr>
              <a:t>　</a:t>
            </a:r>
            <a:endParaRPr lang="en-US" altLang="ja-JP" sz="1100" dirty="0" smtClean="0">
              <a:latin typeface="ＭＳ 明朝" panose="02020609040205080304" pitchFamily="17" charset="-128"/>
              <a:ea typeface="ＭＳ 明朝" panose="02020609040205080304" pitchFamily="17" charset="-128"/>
            </a:endParaRPr>
          </a:p>
          <a:p>
            <a:r>
              <a:rPr lang="ja-JP" altLang="en-US" sz="1000" dirty="0">
                <a:latin typeface="ＭＳ 明朝" panose="02020609040205080304" pitchFamily="17" charset="-128"/>
                <a:ea typeface="ＭＳ 明朝" panose="02020609040205080304" pitchFamily="17" charset="-128"/>
              </a:rPr>
              <a:t>　</a:t>
            </a:r>
            <a:r>
              <a:rPr lang="ja-JP" altLang="en-US" sz="1100" b="1" dirty="0">
                <a:latin typeface="ＭＳ 明朝" panose="02020609040205080304" pitchFamily="17" charset="-128"/>
                <a:ea typeface="ＭＳ 明朝" panose="02020609040205080304" pitchFamily="17" charset="-128"/>
              </a:rPr>
              <a:t>高いアルカリ性と高濃度のメタケイ酸が特徴の「美肌の湯」です。温泉総選挙</a:t>
            </a:r>
            <a:r>
              <a:rPr lang="en-US" altLang="ja-JP" sz="1100" b="1" dirty="0">
                <a:latin typeface="ＭＳ 明朝" panose="02020609040205080304" pitchFamily="17" charset="-128"/>
                <a:ea typeface="ＭＳ 明朝" panose="02020609040205080304" pitchFamily="17" charset="-128"/>
              </a:rPr>
              <a:t>2023</a:t>
            </a:r>
            <a:r>
              <a:rPr lang="ja-JP" altLang="en-US" sz="1100" b="1" dirty="0">
                <a:latin typeface="ＭＳ 明朝" panose="02020609040205080304" pitchFamily="17" charset="-128"/>
                <a:ea typeface="ＭＳ 明朝" panose="02020609040205080304" pitchFamily="17" charset="-128"/>
              </a:rPr>
              <a:t>では</a:t>
            </a:r>
            <a:r>
              <a:rPr lang="en-US" altLang="ja-JP" sz="1100" b="1" dirty="0">
                <a:latin typeface="ＭＳ 明朝" panose="02020609040205080304" pitchFamily="17" charset="-128"/>
                <a:ea typeface="ＭＳ 明朝" panose="02020609040205080304" pitchFamily="17" charset="-128"/>
              </a:rPr>
              <a:t>2</a:t>
            </a:r>
            <a:r>
              <a:rPr lang="ja-JP" altLang="en-US" sz="1100" b="1" dirty="0">
                <a:latin typeface="ＭＳ 明朝" panose="02020609040205080304" pitchFamily="17" charset="-128"/>
                <a:ea typeface="ＭＳ 明朝" panose="02020609040205080304" pitchFamily="17" charset="-128"/>
              </a:rPr>
              <a:t>年ぶりとなる「うる肌部門」全国第</a:t>
            </a:r>
            <a:r>
              <a:rPr lang="en-US" altLang="ja-JP" sz="1100" b="1" dirty="0">
                <a:latin typeface="ＭＳ 明朝" panose="02020609040205080304" pitchFamily="17" charset="-128"/>
                <a:ea typeface="ＭＳ 明朝" panose="02020609040205080304" pitchFamily="17" charset="-128"/>
              </a:rPr>
              <a:t>1</a:t>
            </a:r>
            <a:r>
              <a:rPr lang="ja-JP" altLang="en-US" sz="1100" b="1" dirty="0">
                <a:latin typeface="ＭＳ 明朝" panose="02020609040205080304" pitchFamily="17" charset="-128"/>
                <a:ea typeface="ＭＳ 明朝" panose="02020609040205080304" pitchFamily="17" charset="-128"/>
              </a:rPr>
              <a:t>位を獲得しました。</a:t>
            </a:r>
            <a:endParaRPr kumimoji="1" lang="ja-JP" altLang="en-US" sz="1100" b="1" dirty="0">
              <a:latin typeface="ＭＳ 明朝" panose="02020609040205080304" pitchFamily="17" charset="-128"/>
              <a:ea typeface="ＭＳ 明朝" panose="02020609040205080304" pitchFamily="17" charset="-128"/>
            </a:endParaRPr>
          </a:p>
        </p:txBody>
      </p:sp>
      <p:sp>
        <p:nvSpPr>
          <p:cNvPr id="14" name="テキスト ボックス 13"/>
          <p:cNvSpPr txBox="1"/>
          <p:nvPr/>
        </p:nvSpPr>
        <p:spPr>
          <a:xfrm>
            <a:off x="4608747" y="803231"/>
            <a:ext cx="4118425" cy="707886"/>
          </a:xfrm>
          <a:prstGeom prst="rect">
            <a:avLst/>
          </a:prstGeom>
          <a:noFill/>
        </p:spPr>
        <p:txBody>
          <a:bodyPr wrap="square" rtlCol="0">
            <a:spAutoFit/>
          </a:bodyPr>
          <a:lstStyle/>
          <a:p>
            <a:r>
              <a:rPr lang="ja-JP" altLang="en-US" dirty="0">
                <a:ln w="12700">
                  <a:noFill/>
                  <a:prstDash val="solid"/>
                </a:ln>
                <a:solidFill>
                  <a:srgbClr val="000066"/>
                </a:solidFill>
                <a:latin typeface="HGS明朝B" panose="02020800000000000000" pitchFamily="18" charset="-128"/>
                <a:ea typeface="HGS明朝B" panose="02020800000000000000" pitchFamily="18" charset="-128"/>
              </a:rPr>
              <a:t>旭</a:t>
            </a:r>
            <a:r>
              <a:rPr lang="ja-JP" altLang="en-US" dirty="0" smtClean="0">
                <a:ln w="12700">
                  <a:noFill/>
                  <a:prstDash val="solid"/>
                </a:ln>
                <a:solidFill>
                  <a:srgbClr val="000066"/>
                </a:solidFill>
                <a:latin typeface="HGS明朝B" panose="02020800000000000000" pitchFamily="18" charset="-128"/>
                <a:ea typeface="HGS明朝B" panose="02020800000000000000" pitchFamily="18" charset="-128"/>
              </a:rPr>
              <a:t>温泉</a:t>
            </a:r>
            <a:r>
              <a:rPr lang="ja-JP" altLang="en-US" sz="1100" dirty="0" smtClean="0">
                <a:latin typeface="ＭＳ 明朝" panose="02020609040205080304" pitchFamily="17" charset="-128"/>
                <a:ea typeface="ＭＳ 明朝" panose="02020609040205080304" pitchFamily="17" charset="-128"/>
              </a:rPr>
              <a:t>　</a:t>
            </a:r>
            <a:endParaRPr lang="en-US" altLang="ja-JP" sz="1100" dirty="0" smtClean="0">
              <a:latin typeface="ＭＳ 明朝" panose="02020609040205080304" pitchFamily="17" charset="-128"/>
              <a:ea typeface="ＭＳ 明朝" panose="02020609040205080304" pitchFamily="17" charset="-128"/>
            </a:endParaRPr>
          </a:p>
          <a:p>
            <a:r>
              <a:rPr lang="ja-JP" altLang="en-US" sz="1000" dirty="0">
                <a:latin typeface="ＭＳ 明朝" panose="02020609040205080304" pitchFamily="17" charset="-128"/>
                <a:ea typeface="ＭＳ 明朝" panose="02020609040205080304" pitchFamily="17" charset="-128"/>
              </a:rPr>
              <a:t>　</a:t>
            </a:r>
            <a:r>
              <a:rPr lang="ja-JP" altLang="en-US" sz="1100" b="1" dirty="0" smtClean="0">
                <a:latin typeface="ＭＳ 明朝" panose="02020609040205080304" pitchFamily="17" charset="-128"/>
                <a:ea typeface="ＭＳ 明朝" panose="02020609040205080304" pitchFamily="17" charset="-128"/>
              </a:rPr>
              <a:t>山あいに湧き、やわらかい肌触りが特徴。温泉総選挙</a:t>
            </a:r>
            <a:r>
              <a:rPr lang="en-US" altLang="ja-JP" sz="1100" b="1" dirty="0" smtClean="0">
                <a:latin typeface="ＭＳ 明朝" panose="02020609040205080304" pitchFamily="17" charset="-128"/>
                <a:ea typeface="ＭＳ 明朝" panose="02020609040205080304" pitchFamily="17" charset="-128"/>
              </a:rPr>
              <a:t>2023</a:t>
            </a:r>
            <a:r>
              <a:rPr lang="ja-JP" altLang="en-US" sz="1100" b="1" dirty="0" smtClean="0">
                <a:latin typeface="ＭＳ 明朝" panose="02020609040205080304" pitchFamily="17" charset="-128"/>
                <a:ea typeface="ＭＳ 明朝" panose="02020609040205080304" pitchFamily="17" charset="-128"/>
              </a:rPr>
              <a:t>においては、</a:t>
            </a:r>
            <a:r>
              <a:rPr lang="ja-JP" altLang="en-US" sz="1100" b="1" dirty="0">
                <a:latin typeface="ＭＳ 明朝" panose="02020609040205080304" pitchFamily="17" charset="-128"/>
                <a:ea typeface="ＭＳ 明朝" panose="02020609040205080304" pitchFamily="17" charset="-128"/>
              </a:rPr>
              <a:t>リフレッシュ</a:t>
            </a:r>
            <a:r>
              <a:rPr lang="ja-JP" altLang="en-US" sz="1100" b="1" dirty="0" smtClean="0">
                <a:latin typeface="ＭＳ 明朝" panose="02020609040205080304" pitchFamily="17" charset="-128"/>
                <a:ea typeface="ＭＳ 明朝" panose="02020609040205080304" pitchFamily="17" charset="-128"/>
              </a:rPr>
              <a:t>部門で</a:t>
            </a:r>
            <a:r>
              <a:rPr lang="en-US" altLang="ja-JP" sz="1100" b="1" dirty="0">
                <a:latin typeface="ＭＳ 明朝" panose="02020609040205080304" pitchFamily="17" charset="-128"/>
                <a:ea typeface="ＭＳ 明朝" panose="02020609040205080304" pitchFamily="17" charset="-128"/>
              </a:rPr>
              <a:t>2</a:t>
            </a:r>
            <a:r>
              <a:rPr lang="ja-JP" altLang="en-US" sz="1100" b="1" dirty="0" smtClean="0">
                <a:latin typeface="ＭＳ 明朝" panose="02020609040205080304" pitchFamily="17" charset="-128"/>
                <a:ea typeface="ＭＳ 明朝" panose="02020609040205080304" pitchFamily="17" charset="-128"/>
              </a:rPr>
              <a:t>位になりました。</a:t>
            </a:r>
            <a:endParaRPr kumimoji="1" lang="ja-JP" altLang="en-US" sz="1100" b="1" dirty="0">
              <a:latin typeface="ＭＳ 明朝" panose="02020609040205080304" pitchFamily="17" charset="-128"/>
              <a:ea typeface="ＭＳ 明朝" panose="02020609040205080304" pitchFamily="17" charset="-128"/>
            </a:endParaRPr>
          </a:p>
        </p:txBody>
      </p:sp>
      <p:pic>
        <p:nvPicPr>
          <p:cNvPr id="17" name="図 16"/>
          <p:cNvPicPr/>
          <p:nvPr/>
        </p:nvPicPr>
        <p:blipFill rotWithShape="1">
          <a:blip r:embed="rId5" cstate="print">
            <a:extLst>
              <a:ext uri="{28A0092B-C50C-407E-A947-70E740481C1C}">
                <a14:useLocalDpi xmlns:a14="http://schemas.microsoft.com/office/drawing/2010/main" val="0"/>
              </a:ext>
            </a:extLst>
          </a:blip>
          <a:srcRect l="27311" t="8783" r="25564" b="43304"/>
          <a:stretch/>
        </p:blipFill>
        <p:spPr bwMode="auto">
          <a:xfrm>
            <a:off x="2652553" y="4643812"/>
            <a:ext cx="4058831" cy="2119649"/>
          </a:xfrm>
          <a:prstGeom prst="rect">
            <a:avLst/>
          </a:prstGeom>
          <a:ln>
            <a:noFill/>
          </a:ln>
          <a:extLst>
            <a:ext uri="{53640926-AAD7-44D8-BBD7-CCE9431645EC}">
              <a14:shadowObscured xmlns:a14="http://schemas.microsoft.com/office/drawing/2010/main"/>
            </a:ext>
          </a:extLst>
        </p:spPr>
      </p:pic>
      <p:sp>
        <p:nvSpPr>
          <p:cNvPr id="19" name="テキスト ボックス 18"/>
          <p:cNvSpPr txBox="1"/>
          <p:nvPr/>
        </p:nvSpPr>
        <p:spPr>
          <a:xfrm>
            <a:off x="2652553" y="3842918"/>
            <a:ext cx="4300417" cy="877163"/>
          </a:xfrm>
          <a:prstGeom prst="rect">
            <a:avLst/>
          </a:prstGeom>
          <a:noFill/>
        </p:spPr>
        <p:txBody>
          <a:bodyPr wrap="square" rtlCol="0">
            <a:spAutoFit/>
          </a:bodyPr>
          <a:lstStyle/>
          <a:p>
            <a:r>
              <a:rPr lang="ja-JP" altLang="en-US" dirty="0" smtClean="0">
                <a:ln w="12700">
                  <a:noFill/>
                  <a:prstDash val="solid"/>
                </a:ln>
                <a:solidFill>
                  <a:srgbClr val="000066"/>
                </a:solidFill>
                <a:latin typeface="HGS明朝B" panose="02020800000000000000" pitchFamily="18" charset="-128"/>
                <a:ea typeface="HGS明朝B" panose="02020800000000000000" pitchFamily="18" charset="-128"/>
              </a:rPr>
              <a:t>湯屋温泉</a:t>
            </a:r>
            <a:r>
              <a:rPr lang="ja-JP" altLang="en-US" sz="1100" dirty="0" smtClean="0">
                <a:latin typeface="ＭＳ 明朝" panose="02020609040205080304" pitchFamily="17" charset="-128"/>
                <a:ea typeface="ＭＳ 明朝" panose="02020609040205080304" pitchFamily="17" charset="-128"/>
              </a:rPr>
              <a:t>　</a:t>
            </a:r>
            <a:endParaRPr lang="en-US" altLang="ja-JP" sz="1100" dirty="0" smtClean="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a:t>
            </a:r>
            <a:r>
              <a:rPr lang="ja-JP" altLang="en-US" sz="1100" b="1" dirty="0">
                <a:latin typeface="ＭＳ 明朝" panose="02020609040205080304" pitchFamily="17" charset="-128"/>
                <a:ea typeface="ＭＳ 明朝" panose="02020609040205080304" pitchFamily="17" charset="-128"/>
              </a:rPr>
              <a:t>ラドンを含んだ温泉で、ミストサウナを楽しむこともできます。また、源泉を利用したミネラルウォーターも販売されています。</a:t>
            </a:r>
          </a:p>
          <a:p>
            <a:endParaRPr kumimoji="1" lang="ja-JP" altLang="en-US" sz="1100" b="1" dirty="0">
              <a:latin typeface="ＭＳ 明朝" panose="02020609040205080304" pitchFamily="17" charset="-128"/>
              <a:ea typeface="ＭＳ 明朝" panose="02020609040205080304" pitchFamily="17" charset="-128"/>
            </a:endParaRPr>
          </a:p>
        </p:txBody>
      </p:sp>
      <p:grpSp>
        <p:nvGrpSpPr>
          <p:cNvPr id="2" name="グループ化 1"/>
          <p:cNvGrpSpPr/>
          <p:nvPr/>
        </p:nvGrpSpPr>
        <p:grpSpPr>
          <a:xfrm>
            <a:off x="337753" y="217663"/>
            <a:ext cx="5642918" cy="523220"/>
            <a:chOff x="337752" y="217663"/>
            <a:chExt cx="5684107" cy="523220"/>
          </a:xfrm>
        </p:grpSpPr>
        <p:sp>
          <p:nvSpPr>
            <p:cNvPr id="8" name="正方形/長方形 7"/>
            <p:cNvSpPr/>
            <p:nvPr/>
          </p:nvSpPr>
          <p:spPr>
            <a:xfrm>
              <a:off x="449107" y="217663"/>
              <a:ext cx="5572752"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 浜田を楽しむ② </a:t>
              </a:r>
              <a:r>
                <a:rPr lang="ja-JP" altLang="en-US" sz="2200" b="1" dirty="0" smtClean="0">
                  <a:ln>
                    <a:solidFill>
                      <a:schemeClr val="bg1"/>
                    </a:solidFill>
                  </a:ln>
                  <a:solidFill>
                    <a:srgbClr val="002060"/>
                  </a:solidFill>
                  <a:latin typeface="HGS明朝B" panose="02020800000000000000" pitchFamily="18" charset="-128"/>
                  <a:ea typeface="HGS明朝B" panose="02020800000000000000" pitchFamily="18" charset="-128"/>
                </a:rPr>
                <a:t>～温泉が豊富！～</a:t>
              </a:r>
              <a:endParaRPr lang="ja-JP" altLang="en-US" sz="22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1" name="テキスト ボックス 10"/>
            <p:cNvSpPr txBox="1"/>
            <p:nvPr/>
          </p:nvSpPr>
          <p:spPr>
            <a:xfrm>
              <a:off x="337752" y="217663"/>
              <a:ext cx="160779" cy="523220"/>
            </a:xfrm>
            <a:prstGeom prst="rect">
              <a:avLst/>
            </a:prstGeom>
            <a:solidFill>
              <a:schemeClr val="tx2">
                <a:lumMod val="75000"/>
              </a:schemeClr>
            </a:solidFill>
          </p:spPr>
          <p:txBody>
            <a:bodyPr wrap="square" rtlCol="0">
              <a:spAutoFit/>
            </a:bodyPr>
            <a:lstStyle/>
            <a:p>
              <a:endParaRPr kumimoji="1" lang="ja-JP" altLang="en-US" dirty="0"/>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0" descr="https://fbcdn-sphotos-h-a.akamaihd.net/hphotos-ak-frc3/t1/1513913_639035619488138_1489156106_n.jpg"/>
          <p:cNvPicPr>
            <a:picLocks noChangeAspect="1" noChangeArrowheads="1"/>
          </p:cNvPicPr>
          <p:nvPr/>
        </p:nvPicPr>
        <p:blipFill>
          <a:blip r:embed="rId3" cstate="email"/>
          <a:srcRect/>
          <a:stretch>
            <a:fillRect/>
          </a:stretch>
        </p:blipFill>
        <p:spPr bwMode="auto">
          <a:xfrm>
            <a:off x="6451947" y="152135"/>
            <a:ext cx="2589820" cy="1722263"/>
          </a:xfrm>
          <a:prstGeom prst="rect">
            <a:avLst/>
          </a:prstGeom>
          <a:ln>
            <a:noFill/>
          </a:ln>
          <a:effectLst/>
        </p:spPr>
      </p:pic>
      <p:sp>
        <p:nvSpPr>
          <p:cNvPr id="13" name="テキスト ボックス 12"/>
          <p:cNvSpPr txBox="1"/>
          <p:nvPr/>
        </p:nvSpPr>
        <p:spPr>
          <a:xfrm>
            <a:off x="438035" y="6019768"/>
            <a:ext cx="8267930" cy="577081"/>
          </a:xfrm>
          <a:prstGeom prst="rect">
            <a:avLst/>
          </a:prstGeom>
          <a:noFill/>
        </p:spPr>
        <p:txBody>
          <a:bodyPr wrap="square" rtlCol="0">
            <a:spAutoFit/>
          </a:bodyPr>
          <a:lstStyle/>
          <a:p>
            <a:r>
              <a:rPr lang="en-US" altLang="ja-JP" sz="1050" b="1" dirty="0">
                <a:latin typeface="ＭＳ 明朝" panose="02020609040205080304" pitchFamily="17" charset="-128"/>
                <a:ea typeface="ＭＳ 明朝" panose="02020609040205080304" pitchFamily="17" charset="-128"/>
              </a:rPr>
              <a:t>※</a:t>
            </a:r>
            <a:r>
              <a:rPr lang="ja-JP" altLang="en-US" sz="1050" b="1" dirty="0" smtClean="0">
                <a:latin typeface="ＭＳ 明朝" panose="02020609040205080304" pitchFamily="17" charset="-128"/>
                <a:ea typeface="ＭＳ 明朝" panose="02020609040205080304" pitchFamily="17" charset="-128"/>
              </a:rPr>
              <a:t>三宮</a:t>
            </a:r>
            <a:r>
              <a:rPr lang="ja-JP" altLang="en-US" sz="1050" b="1" dirty="0">
                <a:latin typeface="ＭＳ 明朝" panose="02020609040205080304" pitchFamily="17" charset="-128"/>
                <a:ea typeface="ＭＳ 明朝" panose="02020609040205080304" pitchFamily="17" charset="-128"/>
              </a:rPr>
              <a:t>神社（浜田市相生町</a:t>
            </a:r>
            <a:r>
              <a:rPr lang="en-US" altLang="ja-JP" sz="1050" b="1" dirty="0">
                <a:latin typeface="ＭＳ 明朝" panose="02020609040205080304" pitchFamily="17" charset="-128"/>
                <a:ea typeface="ＭＳ 明朝" panose="02020609040205080304" pitchFamily="17" charset="-128"/>
              </a:rPr>
              <a:t>1571</a:t>
            </a:r>
            <a:r>
              <a:rPr lang="ja-JP" altLang="en-US" sz="1050" b="1" dirty="0">
                <a:latin typeface="ＭＳ 明朝" panose="02020609040205080304" pitchFamily="17" charset="-128"/>
                <a:ea typeface="ＭＳ 明朝" panose="02020609040205080304" pitchFamily="17" charset="-128"/>
              </a:rPr>
              <a:t>）では毎週土曜日に約</a:t>
            </a:r>
            <a:r>
              <a:rPr lang="en-US" altLang="ja-JP" sz="1050" b="1" dirty="0">
                <a:latin typeface="ＭＳ 明朝" panose="02020609040205080304" pitchFamily="17" charset="-128"/>
                <a:ea typeface="ＭＳ 明朝" panose="02020609040205080304" pitchFamily="17" charset="-128"/>
              </a:rPr>
              <a:t>1</a:t>
            </a:r>
            <a:r>
              <a:rPr lang="ja-JP" altLang="en-US" sz="1050" b="1" dirty="0">
                <a:latin typeface="ＭＳ 明朝" panose="02020609040205080304" pitchFamily="17" charset="-128"/>
                <a:ea typeface="ＭＳ 明朝" panose="02020609040205080304" pitchFamily="17" charset="-128"/>
              </a:rPr>
              <a:t>時間、石見神楽の</a:t>
            </a:r>
            <a:r>
              <a:rPr lang="ja-JP" altLang="en-US" sz="1050" b="1" dirty="0" smtClean="0">
                <a:latin typeface="ＭＳ 明朝" panose="02020609040205080304" pitchFamily="17" charset="-128"/>
                <a:ea typeface="ＭＳ 明朝" panose="02020609040205080304" pitchFamily="17" charset="-128"/>
              </a:rPr>
              <a:t>上演（事前予約が必要）が</a:t>
            </a:r>
            <a:r>
              <a:rPr lang="ja-JP" altLang="en-US" sz="1050" b="1" dirty="0">
                <a:latin typeface="ＭＳ 明朝" panose="02020609040205080304" pitchFamily="17" charset="-128"/>
                <a:ea typeface="ＭＳ 明朝" panose="02020609040205080304" pitchFamily="17" charset="-128"/>
              </a:rPr>
              <a:t>行われており</a:t>
            </a:r>
            <a:r>
              <a:rPr lang="ja-JP" altLang="en-US" sz="1050" b="1" dirty="0" smtClean="0">
                <a:latin typeface="ＭＳ 明朝" panose="02020609040205080304" pitchFamily="17" charset="-128"/>
                <a:ea typeface="ＭＳ 明朝" panose="02020609040205080304" pitchFamily="17" charset="-128"/>
              </a:rPr>
              <a:t>、市内</a:t>
            </a:r>
            <a:r>
              <a:rPr lang="ja-JP" altLang="en-US" sz="1050" b="1" dirty="0">
                <a:latin typeface="ＭＳ 明朝" panose="02020609040205080304" pitchFamily="17" charset="-128"/>
                <a:ea typeface="ＭＳ 明朝" panose="02020609040205080304" pitchFamily="17" charset="-128"/>
              </a:rPr>
              <a:t>約</a:t>
            </a:r>
            <a:r>
              <a:rPr lang="en-US" altLang="ja-JP" sz="1050" b="1" dirty="0">
                <a:latin typeface="ＭＳ 明朝" panose="02020609040205080304" pitchFamily="17" charset="-128"/>
                <a:ea typeface="ＭＳ 明朝" panose="02020609040205080304" pitchFamily="17" charset="-128"/>
              </a:rPr>
              <a:t>50</a:t>
            </a:r>
            <a:r>
              <a:rPr lang="ja-JP" altLang="en-US" sz="1050" b="1" dirty="0">
                <a:latin typeface="ＭＳ 明朝" panose="02020609040205080304" pitchFamily="17" charset="-128"/>
                <a:ea typeface="ＭＳ 明朝" panose="02020609040205080304" pitchFamily="17" charset="-128"/>
              </a:rPr>
              <a:t>団体</a:t>
            </a:r>
            <a:r>
              <a:rPr lang="ja-JP" altLang="en-US" sz="1050" b="1" dirty="0" smtClean="0">
                <a:latin typeface="ＭＳ 明朝" panose="02020609040205080304" pitchFamily="17" charset="-128"/>
                <a:ea typeface="ＭＳ 明朝" panose="02020609040205080304" pitchFamily="17" charset="-128"/>
              </a:rPr>
              <a:t>が</a:t>
            </a:r>
            <a:endParaRPr lang="en-US" altLang="ja-JP" sz="1050" b="1" dirty="0" smtClean="0">
              <a:latin typeface="ＭＳ 明朝" panose="02020609040205080304" pitchFamily="17" charset="-128"/>
              <a:ea typeface="ＭＳ 明朝" panose="02020609040205080304" pitchFamily="17" charset="-128"/>
            </a:endParaRPr>
          </a:p>
          <a:p>
            <a:r>
              <a:rPr lang="ja-JP" altLang="en-US" sz="1050" b="1" dirty="0" smtClean="0">
                <a:latin typeface="ＭＳ 明朝" panose="02020609040205080304" pitchFamily="17" charset="-128"/>
                <a:ea typeface="ＭＳ 明朝" panose="02020609040205080304" pitchFamily="17" charset="-128"/>
              </a:rPr>
              <a:t>週</a:t>
            </a:r>
            <a:r>
              <a:rPr lang="ja-JP" altLang="en-US" sz="1050" b="1" dirty="0">
                <a:latin typeface="ＭＳ 明朝" panose="02020609040205080304" pitchFamily="17" charset="-128"/>
                <a:ea typeface="ＭＳ 明朝" panose="02020609040205080304" pitchFamily="17" charset="-128"/>
              </a:rPr>
              <a:t>替わりで舞います</a:t>
            </a:r>
            <a:r>
              <a:rPr lang="ja-JP" altLang="en-US" sz="1050" b="1" dirty="0" smtClean="0">
                <a:latin typeface="ＭＳ 明朝" panose="02020609040205080304" pitchFamily="17" charset="-128"/>
                <a:ea typeface="ＭＳ 明朝" panose="02020609040205080304" pitchFamily="17" charset="-128"/>
              </a:rPr>
              <a:t>。演目</a:t>
            </a:r>
            <a:r>
              <a:rPr lang="ja-JP" altLang="en-US" sz="1050" b="1" dirty="0">
                <a:latin typeface="ＭＳ 明朝" panose="02020609040205080304" pitchFamily="17" charset="-128"/>
                <a:ea typeface="ＭＳ 明朝" panose="02020609040205080304" pitchFamily="17" charset="-128"/>
              </a:rPr>
              <a:t>の</a:t>
            </a:r>
            <a:r>
              <a:rPr lang="ja-JP" altLang="en-US" sz="1050" b="1" dirty="0" smtClean="0">
                <a:latin typeface="ＭＳ 明朝" panose="02020609040205080304" pitchFamily="17" charset="-128"/>
                <a:ea typeface="ＭＳ 明朝" panose="02020609040205080304" pitchFamily="17" charset="-128"/>
              </a:rPr>
              <a:t>解説など</a:t>
            </a:r>
            <a:r>
              <a:rPr lang="ja-JP" altLang="en-US" sz="1050" b="1" dirty="0">
                <a:latin typeface="ＭＳ 明朝" panose="02020609040205080304" pitchFamily="17" charset="-128"/>
                <a:ea typeface="ＭＳ 明朝" panose="02020609040205080304" pitchFamily="17" charset="-128"/>
              </a:rPr>
              <a:t>もあり、観光客や神楽鑑賞初心者にオススメです</a:t>
            </a:r>
            <a:r>
              <a:rPr lang="ja-JP" altLang="en-US" sz="1050" b="1" dirty="0" smtClean="0">
                <a:latin typeface="ＭＳ 明朝" panose="02020609040205080304" pitchFamily="17" charset="-128"/>
                <a:ea typeface="ＭＳ 明朝" panose="02020609040205080304" pitchFamily="17" charset="-128"/>
              </a:rPr>
              <a:t>。</a:t>
            </a:r>
            <a:endParaRPr lang="en-US" altLang="ja-JP" sz="1050" b="1" dirty="0" smtClean="0">
              <a:latin typeface="ＭＳ 明朝" panose="02020609040205080304" pitchFamily="17" charset="-128"/>
              <a:ea typeface="ＭＳ 明朝" panose="02020609040205080304" pitchFamily="17" charset="-128"/>
            </a:endParaRPr>
          </a:p>
          <a:p>
            <a:r>
              <a:rPr lang="ja-JP" altLang="en-US" sz="1050" b="1" dirty="0" smtClean="0">
                <a:latin typeface="ＭＳ 明朝" panose="02020609040205080304" pitchFamily="17" charset="-128"/>
                <a:ea typeface="ＭＳ 明朝" panose="02020609040205080304" pitchFamily="17" charset="-128"/>
              </a:rPr>
              <a:t>　</a:t>
            </a:r>
            <a:endParaRPr lang="ja-JP" altLang="en-US" sz="1050" b="1" u="sng" dirty="0">
              <a:latin typeface="ＭＳ 明朝" panose="02020609040205080304" pitchFamily="17" charset="-128"/>
              <a:ea typeface="ＭＳ 明朝" panose="02020609040205080304" pitchFamily="17" charset="-128"/>
            </a:endParaRPr>
          </a:p>
        </p:txBody>
      </p:sp>
      <p:sp>
        <p:nvSpPr>
          <p:cNvPr id="15" name="テキスト ボックス 14"/>
          <p:cNvSpPr txBox="1"/>
          <p:nvPr/>
        </p:nvSpPr>
        <p:spPr>
          <a:xfrm>
            <a:off x="449104" y="746353"/>
            <a:ext cx="5630420" cy="1477328"/>
          </a:xfrm>
          <a:prstGeom prst="rect">
            <a:avLst/>
          </a:prstGeom>
          <a:noFill/>
        </p:spPr>
        <p:txBody>
          <a:bodyPr wrap="square" rtlCol="0">
            <a:spAutoFit/>
          </a:bodyPr>
          <a:lstStyle/>
          <a:p>
            <a:r>
              <a:rPr lang="ja-JP" altLang="en-US" sz="2000" dirty="0" smtClean="0">
                <a:ln w="12700">
                  <a:noFill/>
                  <a:prstDash val="solid"/>
                </a:ln>
                <a:solidFill>
                  <a:srgbClr val="000066"/>
                </a:solidFill>
                <a:latin typeface="HGS明朝B" panose="02020800000000000000" pitchFamily="18" charset="-128"/>
                <a:ea typeface="HGS明朝B" panose="02020800000000000000" pitchFamily="18" charset="-128"/>
              </a:rPr>
              <a:t>石見神楽</a:t>
            </a:r>
            <a:endParaRPr lang="en-US" altLang="ja-JP" sz="2000" dirty="0" smtClean="0">
              <a:ln w="12700">
                <a:noFill/>
                <a:prstDash val="solid"/>
              </a:ln>
              <a:solidFill>
                <a:srgbClr val="000066"/>
              </a:solidFill>
              <a:latin typeface="HGS明朝B" panose="02020800000000000000" pitchFamily="18" charset="-128"/>
              <a:ea typeface="HGS明朝B" panose="02020800000000000000" pitchFamily="18" charset="-128"/>
            </a:endParaRPr>
          </a:p>
          <a:p>
            <a:r>
              <a:rPr lang="ja-JP" altLang="en-US" sz="1400" dirty="0">
                <a:ln w="12700">
                  <a:noFill/>
                  <a:prstDash val="solid"/>
                </a:ln>
                <a:solidFill>
                  <a:srgbClr val="000066"/>
                </a:solidFill>
                <a:latin typeface="ＭＳ 明朝" panose="02020609040205080304" pitchFamily="17" charset="-128"/>
                <a:ea typeface="ＭＳ 明朝" panose="02020609040205080304" pitchFamily="17" charset="-128"/>
              </a:rPr>
              <a:t>　</a:t>
            </a:r>
            <a:r>
              <a:rPr lang="ja-JP" altLang="en-US" sz="1400" b="1" dirty="0">
                <a:latin typeface="ＭＳ 明朝" panose="02020609040205080304" pitchFamily="17" charset="-128"/>
                <a:ea typeface="ＭＳ 明朝" panose="02020609040205080304" pitchFamily="17" charset="-128"/>
              </a:rPr>
              <a:t>令和元年</a:t>
            </a:r>
            <a:r>
              <a:rPr lang="en-US" altLang="ja-JP" sz="1400" b="1" dirty="0">
                <a:latin typeface="ＭＳ 明朝" panose="02020609040205080304" pitchFamily="17" charset="-128"/>
                <a:ea typeface="ＭＳ 明朝" panose="02020609040205080304" pitchFamily="17" charset="-128"/>
              </a:rPr>
              <a:t>5</a:t>
            </a:r>
            <a:r>
              <a:rPr lang="ja-JP" altLang="en-US" sz="1400" b="1" dirty="0">
                <a:latin typeface="ＭＳ 明朝" panose="02020609040205080304" pitchFamily="17" charset="-128"/>
                <a:ea typeface="ＭＳ 明朝" panose="02020609040205080304" pitchFamily="17" charset="-128"/>
              </a:rPr>
              <a:t>月</a:t>
            </a:r>
            <a:r>
              <a:rPr lang="en-US" altLang="ja-JP" sz="1400" b="1" dirty="0">
                <a:latin typeface="ＭＳ 明朝" panose="02020609040205080304" pitchFamily="17" charset="-128"/>
                <a:ea typeface="ＭＳ 明朝" panose="02020609040205080304" pitchFamily="17" charset="-128"/>
              </a:rPr>
              <a:t>20</a:t>
            </a:r>
            <a:r>
              <a:rPr lang="ja-JP" altLang="en-US" sz="1400" b="1" dirty="0">
                <a:latin typeface="ＭＳ 明朝" panose="02020609040205080304" pitchFamily="17" charset="-128"/>
                <a:ea typeface="ＭＳ 明朝" panose="02020609040205080304" pitchFamily="17" charset="-128"/>
              </a:rPr>
              <a:t>日に</a:t>
            </a:r>
            <a:r>
              <a:rPr lang="ja-JP" altLang="en-US" sz="1400" b="1" dirty="0">
                <a:solidFill>
                  <a:srgbClr val="FF0000"/>
                </a:solidFill>
                <a:latin typeface="ＭＳ 明朝" panose="02020609040205080304" pitchFamily="17" charset="-128"/>
                <a:ea typeface="ＭＳ 明朝" panose="02020609040205080304" pitchFamily="17" charset="-128"/>
              </a:rPr>
              <a:t>日本</a:t>
            </a:r>
            <a:r>
              <a:rPr lang="ja-JP" altLang="en-US" sz="1400" b="1" dirty="0" smtClean="0">
                <a:solidFill>
                  <a:srgbClr val="FF0000"/>
                </a:solidFill>
                <a:latin typeface="ＭＳ 明朝" panose="02020609040205080304" pitchFamily="17" charset="-128"/>
                <a:ea typeface="ＭＳ 明朝" panose="02020609040205080304" pitchFamily="17" charset="-128"/>
              </a:rPr>
              <a:t>遺産構成文化財の一つに認定</a:t>
            </a:r>
            <a:r>
              <a:rPr lang="ja-JP" altLang="en-US" sz="1400" b="1" dirty="0">
                <a:latin typeface="ＭＳ 明朝" panose="02020609040205080304" pitchFamily="17" charset="-128"/>
                <a:ea typeface="ＭＳ 明朝" panose="02020609040205080304" pitchFamily="17" charset="-128"/>
              </a:rPr>
              <a:t>された「石見神楽」は、市民の生活に深く根付いており、伝統芸能でありながらも氏神様への奉納や市民の娯楽として時代とともに進化し、発展を続けています。市内の各所で年間を通して神楽が舞われ、老若男女を問わず親しまれています。</a:t>
            </a:r>
          </a:p>
        </p:txBody>
      </p:sp>
      <p:grpSp>
        <p:nvGrpSpPr>
          <p:cNvPr id="2" name="グループ化 1"/>
          <p:cNvGrpSpPr/>
          <p:nvPr/>
        </p:nvGrpSpPr>
        <p:grpSpPr>
          <a:xfrm>
            <a:off x="304800" y="192950"/>
            <a:ext cx="6005383" cy="523220"/>
            <a:chOff x="337752" y="217663"/>
            <a:chExt cx="6095999" cy="523220"/>
          </a:xfrm>
        </p:grpSpPr>
        <p:sp>
          <p:nvSpPr>
            <p:cNvPr id="14" name="正方形/長方形 13"/>
            <p:cNvSpPr/>
            <p:nvPr/>
          </p:nvSpPr>
          <p:spPr>
            <a:xfrm>
              <a:off x="465579" y="217663"/>
              <a:ext cx="5968172"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pPr algn="ctr"/>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浜田を楽しむ③ </a:t>
              </a:r>
              <a:r>
                <a:rPr lang="ja-JP" altLang="en-US" sz="2200" b="1" dirty="0" smtClean="0">
                  <a:ln>
                    <a:solidFill>
                      <a:schemeClr val="bg1"/>
                    </a:solidFill>
                  </a:ln>
                  <a:solidFill>
                    <a:srgbClr val="002060"/>
                  </a:solidFill>
                  <a:latin typeface="HGS明朝B" panose="02020800000000000000" pitchFamily="18" charset="-128"/>
                  <a:ea typeface="HGS明朝B" panose="02020800000000000000" pitchFamily="18" charset="-128"/>
                </a:rPr>
                <a:t>～伝統芸能が熱い！～</a:t>
              </a:r>
              <a:endParaRPr lang="ja-JP" altLang="en-US" sz="22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1" name="テキスト ボックス 10"/>
            <p:cNvSpPr txBox="1"/>
            <p:nvPr/>
          </p:nvSpPr>
          <p:spPr>
            <a:xfrm>
              <a:off x="337752" y="217663"/>
              <a:ext cx="160779" cy="523220"/>
            </a:xfrm>
            <a:prstGeom prst="rect">
              <a:avLst/>
            </a:prstGeom>
            <a:solidFill>
              <a:schemeClr val="tx2">
                <a:lumMod val="75000"/>
              </a:schemeClr>
            </a:solidFill>
          </p:spPr>
          <p:txBody>
            <a:bodyPr wrap="square" rtlCol="0">
              <a:spAutoFit/>
            </a:bodyPr>
            <a:lstStyle/>
            <a:p>
              <a:endParaRPr kumimoji="1" lang="ja-JP" altLang="en-US" dirty="0"/>
            </a:p>
          </p:txBody>
        </p:sp>
      </p:grpSp>
      <p:sp>
        <p:nvSpPr>
          <p:cNvPr id="17" name="テキスト ボックス 16"/>
          <p:cNvSpPr txBox="1"/>
          <p:nvPr/>
        </p:nvSpPr>
        <p:spPr>
          <a:xfrm>
            <a:off x="6886242" y="1848899"/>
            <a:ext cx="1721230" cy="369332"/>
          </a:xfrm>
          <a:prstGeom prst="rect">
            <a:avLst/>
          </a:prstGeom>
          <a:noFill/>
        </p:spPr>
        <p:txBody>
          <a:bodyPr wrap="square" rtlCol="0">
            <a:spAutoFit/>
          </a:bodyPr>
          <a:lstStyle/>
          <a:p>
            <a:pPr>
              <a:defRPr/>
            </a:pPr>
            <a:r>
              <a:rPr lang="ja-JP" altLang="en-US" sz="900" dirty="0">
                <a:ln>
                  <a:solidFill>
                    <a:schemeClr val="tx1"/>
                  </a:solidFill>
                </a:ln>
                <a:latin typeface="ＭＳ 明朝" panose="02020609040205080304" pitchFamily="17" charset="-128"/>
                <a:ea typeface="ＭＳ 明朝" panose="02020609040205080304" pitchFamily="17" charset="-128"/>
              </a:rPr>
              <a:t>福</a:t>
            </a:r>
            <a:r>
              <a:rPr lang="ja-JP" altLang="en-US" sz="900" dirty="0" smtClean="0">
                <a:ln>
                  <a:solidFill>
                    <a:schemeClr val="tx1"/>
                  </a:solidFill>
                </a:ln>
                <a:latin typeface="ＭＳ 明朝" panose="02020609040205080304" pitchFamily="17" charset="-128"/>
                <a:ea typeface="ＭＳ 明朝" panose="02020609040205080304" pitchFamily="17" charset="-128"/>
              </a:rPr>
              <a:t>と笑顔をもたらす釣り姿は</a:t>
            </a:r>
            <a:endParaRPr lang="en-US" altLang="ja-JP" sz="900" dirty="0" smtClean="0">
              <a:ln>
                <a:solidFill>
                  <a:schemeClr val="tx1"/>
                </a:solidFill>
              </a:ln>
              <a:latin typeface="ＭＳ 明朝" panose="02020609040205080304" pitchFamily="17" charset="-128"/>
              <a:ea typeface="ＭＳ 明朝" panose="02020609040205080304" pitchFamily="17" charset="-128"/>
            </a:endParaRPr>
          </a:p>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結婚式でも大人気「恵比寿」</a:t>
            </a:r>
            <a:endParaRPr lang="en-US" altLang="ja-JP" sz="900" dirty="0" smtClean="0">
              <a:ln>
                <a:solidFill>
                  <a:schemeClr val="tx1"/>
                </a:solidFill>
              </a:ln>
              <a:latin typeface="ＭＳ 明朝" panose="02020609040205080304" pitchFamily="17" charset="-128"/>
              <a:ea typeface="ＭＳ 明朝" panose="02020609040205080304" pitchFamily="17" charset="-128"/>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27" y="2301025"/>
            <a:ext cx="8072390" cy="3635948"/>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27" y="2295575"/>
            <a:ext cx="8072390" cy="3641398"/>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図 9" descr="三魚もり.jpg"/>
          <p:cNvPicPr/>
          <p:nvPr/>
        </p:nvPicPr>
        <p:blipFill rotWithShape="1">
          <a:blip r:embed="rId3" cstate="print">
            <a:extLst/>
          </a:blip>
          <a:srcRect r="1624"/>
          <a:stretch/>
        </p:blipFill>
        <p:spPr>
          <a:xfrm>
            <a:off x="400378" y="1817685"/>
            <a:ext cx="2783909" cy="1854386"/>
          </a:xfrm>
          <a:prstGeom prst="rect">
            <a:avLst/>
          </a:prstGeom>
          <a:effectLst>
            <a:innerShdw blurRad="114300">
              <a:prstClr val="black"/>
            </a:innerShdw>
          </a:effectLst>
        </p:spPr>
      </p:pic>
      <p:pic>
        <p:nvPicPr>
          <p:cNvPr id="18" name="図 17" descr="ピオーネ002.jpg"/>
          <p:cNvPicPr/>
          <p:nvPr/>
        </p:nvPicPr>
        <p:blipFill rotWithShape="1">
          <a:blip r:embed="rId4">
            <a:extLst>
              <a:ext uri="{28A0092B-C50C-407E-A947-70E740481C1C}">
                <a14:useLocalDpi xmlns:a14="http://schemas.microsoft.com/office/drawing/2010/main" val="0"/>
              </a:ext>
            </a:extLst>
          </a:blip>
          <a:srcRect t="1404"/>
          <a:stretch/>
        </p:blipFill>
        <p:spPr bwMode="auto">
          <a:xfrm>
            <a:off x="3280304" y="4440195"/>
            <a:ext cx="2654519" cy="22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515" descr="梨"/>
          <p:cNvPicPr/>
          <p:nvPr/>
        </p:nvPicPr>
        <p:blipFill>
          <a:blip r:embed="rId5">
            <a:extLst>
              <a:ext uri="{28A0092B-C50C-407E-A947-70E740481C1C}">
                <a14:useLocalDpi xmlns:a14="http://schemas.microsoft.com/office/drawing/2010/main" val="0"/>
              </a:ext>
            </a:extLst>
          </a:blip>
          <a:srcRect/>
          <a:stretch>
            <a:fillRect/>
          </a:stretch>
        </p:blipFill>
        <p:spPr bwMode="auto">
          <a:xfrm>
            <a:off x="400378" y="4453062"/>
            <a:ext cx="2783909" cy="218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513" descr="西条柿3"/>
          <p:cNvPicPr/>
          <p:nvPr/>
        </p:nvPicPr>
        <p:blipFill>
          <a:blip r:embed="rId6">
            <a:extLst>
              <a:ext uri="{28A0092B-C50C-407E-A947-70E740481C1C}">
                <a14:useLocalDpi xmlns:a14="http://schemas.microsoft.com/office/drawing/2010/main" val="0"/>
              </a:ext>
            </a:extLst>
          </a:blip>
          <a:srcRect/>
          <a:stretch>
            <a:fillRect/>
          </a:stretch>
        </p:blipFill>
        <p:spPr bwMode="auto">
          <a:xfrm>
            <a:off x="6011347" y="4453062"/>
            <a:ext cx="2673437" cy="218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p:cNvSpPr txBox="1"/>
          <p:nvPr/>
        </p:nvSpPr>
        <p:spPr>
          <a:xfrm>
            <a:off x="317637" y="746928"/>
            <a:ext cx="8735750" cy="1046440"/>
          </a:xfrm>
          <a:prstGeom prst="rect">
            <a:avLst/>
          </a:prstGeom>
          <a:noFill/>
        </p:spPr>
        <p:txBody>
          <a:bodyPr wrap="square" rtlCol="0">
            <a:spAutoFit/>
          </a:bodyPr>
          <a:lstStyle/>
          <a:p>
            <a:r>
              <a:rPr lang="ja-JP" altLang="en-US" sz="2000" b="1" dirty="0" smtClean="0">
                <a:ln>
                  <a:solidFill>
                    <a:schemeClr val="bg1"/>
                  </a:solidFill>
                </a:ln>
                <a:solidFill>
                  <a:srgbClr val="002060"/>
                </a:solidFill>
                <a:latin typeface="HGS明朝B" panose="02020800000000000000" pitchFamily="18" charset="-128"/>
                <a:ea typeface="HGS明朝B" panose="02020800000000000000" pitchFamily="18" charset="-128"/>
              </a:rPr>
              <a:t>浜田の魚</a:t>
            </a:r>
            <a:endParaRPr lang="en-US" altLang="ja-JP" sz="2000" b="1" dirty="0">
              <a:ln>
                <a:solidFill>
                  <a:schemeClr val="bg1"/>
                </a:solidFill>
              </a:ln>
              <a:solidFill>
                <a:srgbClr val="002060"/>
              </a:solidFill>
              <a:latin typeface="HGS明朝B" panose="02020800000000000000" pitchFamily="18" charset="-128"/>
              <a:ea typeface="HGS明朝B" panose="02020800000000000000" pitchFamily="18" charset="-128"/>
            </a:endParaRPr>
          </a:p>
          <a:p>
            <a:r>
              <a:rPr lang="ja-JP" altLang="en-US" sz="1200" dirty="0" smtClean="0">
                <a:latin typeface="ＭＳ 明朝" panose="02020609040205080304" pitchFamily="17" charset="-128"/>
                <a:ea typeface="ＭＳ 明朝" panose="02020609040205080304" pitchFamily="17" charset="-128"/>
              </a:rPr>
              <a:t>　　</a:t>
            </a:r>
            <a:r>
              <a:rPr lang="ja-JP" altLang="en-US" sz="1400" b="1" dirty="0" smtClean="0">
                <a:latin typeface="ＭＳ 明朝" panose="02020609040205080304" pitchFamily="17" charset="-128"/>
                <a:ea typeface="ＭＳ 明朝" panose="02020609040205080304" pitchFamily="17" charset="-128"/>
              </a:rPr>
              <a:t>浜田</a:t>
            </a:r>
            <a:r>
              <a:rPr lang="ja-JP" altLang="en-US" sz="1400" b="1" dirty="0">
                <a:latin typeface="ＭＳ 明朝" panose="02020609040205080304" pitchFamily="17" charset="-128"/>
                <a:ea typeface="ＭＳ 明朝" panose="02020609040205080304" pitchFamily="17" charset="-128"/>
              </a:rPr>
              <a:t>の水産ブランド</a:t>
            </a:r>
            <a:r>
              <a:rPr lang="ja-JP" altLang="en-US" sz="1400" b="1" dirty="0" smtClean="0">
                <a:solidFill>
                  <a:srgbClr val="0000CC"/>
                </a:solidFill>
                <a:latin typeface="ＭＳ 明朝" panose="02020609040205080304" pitchFamily="17" charset="-128"/>
                <a:ea typeface="ＭＳ 明朝" panose="02020609040205080304" pitchFamily="17" charset="-128"/>
              </a:rPr>
              <a:t>「どん</a:t>
            </a:r>
            <a:r>
              <a:rPr lang="ja-JP" altLang="en-US" sz="1400" b="1" dirty="0" err="1" smtClean="0">
                <a:solidFill>
                  <a:srgbClr val="0000CC"/>
                </a:solidFill>
                <a:latin typeface="ＭＳ 明朝" panose="02020609040205080304" pitchFamily="17" charset="-128"/>
                <a:ea typeface="ＭＳ 明朝" panose="02020609040205080304" pitchFamily="17" charset="-128"/>
              </a:rPr>
              <a:t>ちっち</a:t>
            </a:r>
            <a:r>
              <a:rPr lang="en-US" altLang="ja-JP" sz="1400" b="1" dirty="0" smtClean="0">
                <a:solidFill>
                  <a:srgbClr val="0000CC"/>
                </a:solidFill>
                <a:latin typeface="ＭＳ 明朝" panose="02020609040205080304" pitchFamily="17" charset="-128"/>
                <a:ea typeface="ＭＳ 明朝" panose="02020609040205080304" pitchFamily="17" charset="-128"/>
              </a:rPr>
              <a:t>(</a:t>
            </a:r>
            <a:r>
              <a:rPr lang="ja-JP" altLang="en-US" sz="1400" b="1" dirty="0" smtClean="0">
                <a:solidFill>
                  <a:srgbClr val="0000CC"/>
                </a:solidFill>
                <a:latin typeface="ＭＳ 明朝" panose="02020609040205080304" pitchFamily="17" charset="-128"/>
                <a:ea typeface="ＭＳ 明朝" panose="02020609040205080304" pitchFamily="17" charset="-128"/>
              </a:rPr>
              <a:t>アジ</a:t>
            </a:r>
            <a:r>
              <a:rPr lang="ja-JP" altLang="en-US" sz="1400" b="1" dirty="0">
                <a:solidFill>
                  <a:srgbClr val="0000CC"/>
                </a:solidFill>
                <a:latin typeface="ＭＳ 明朝" panose="02020609040205080304" pitchFamily="17" charset="-128"/>
                <a:ea typeface="ＭＳ 明朝" panose="02020609040205080304" pitchFamily="17" charset="-128"/>
              </a:rPr>
              <a:t>・ノドグロ・</a:t>
            </a:r>
            <a:r>
              <a:rPr lang="ja-JP" altLang="en-US" sz="1400" b="1" dirty="0" smtClean="0">
                <a:solidFill>
                  <a:srgbClr val="0000CC"/>
                </a:solidFill>
                <a:latin typeface="ＭＳ 明朝" panose="02020609040205080304" pitchFamily="17" charset="-128"/>
                <a:ea typeface="ＭＳ 明朝" panose="02020609040205080304" pitchFamily="17" charset="-128"/>
              </a:rPr>
              <a:t>カレイ）」</a:t>
            </a:r>
            <a:r>
              <a:rPr lang="ja-JP" altLang="en-US" sz="1400" b="1" dirty="0">
                <a:latin typeface="ＭＳ 明朝" panose="02020609040205080304" pitchFamily="17" charset="-128"/>
                <a:ea typeface="ＭＳ 明朝" panose="02020609040205080304" pitchFamily="17" charset="-128"/>
              </a:rPr>
              <a:t>は全国でも知名度が高く評判です</a:t>
            </a:r>
            <a:r>
              <a:rPr lang="ja-JP" altLang="en-US" sz="1400" b="1" dirty="0" smtClean="0">
                <a:latin typeface="ＭＳ 明朝" panose="02020609040205080304" pitchFamily="17" charset="-128"/>
                <a:ea typeface="ＭＳ 明朝" panose="02020609040205080304" pitchFamily="17" charset="-128"/>
              </a:rPr>
              <a:t>。</a:t>
            </a:r>
            <a:endParaRPr lang="en-US" altLang="ja-JP" sz="1400" b="1" dirty="0" smtClean="0">
              <a:latin typeface="ＭＳ 明朝" panose="02020609040205080304" pitchFamily="17" charset="-128"/>
              <a:ea typeface="ＭＳ 明朝" panose="02020609040205080304" pitchFamily="17" charset="-128"/>
            </a:endParaRPr>
          </a:p>
          <a:p>
            <a:r>
              <a:rPr lang="ja-JP" altLang="en-US" sz="1400" b="1" dirty="0" smtClean="0">
                <a:latin typeface="ＭＳ 明朝" panose="02020609040205080304" pitchFamily="17" charset="-128"/>
                <a:ea typeface="ＭＳ 明朝" panose="02020609040205080304" pitchFamily="17" charset="-128"/>
              </a:rPr>
              <a:t>　また</a:t>
            </a:r>
            <a:r>
              <a:rPr lang="ja-JP" altLang="en-US" sz="1400" b="1" dirty="0">
                <a:latin typeface="ＭＳ 明朝" panose="02020609040205080304" pitchFamily="17" charset="-128"/>
                <a:ea typeface="ＭＳ 明朝" panose="02020609040205080304" pitchFamily="17" charset="-128"/>
              </a:rPr>
              <a:t>、浜田漁港は</a:t>
            </a:r>
            <a:r>
              <a:rPr lang="ja-JP" altLang="en-US" sz="1400" b="1" dirty="0" smtClean="0">
                <a:latin typeface="ＭＳ 明朝" panose="02020609040205080304" pitchFamily="17" charset="-128"/>
                <a:ea typeface="ＭＳ 明朝" panose="02020609040205080304" pitchFamily="17" charset="-128"/>
              </a:rPr>
              <a:t>全国第</a:t>
            </a:r>
            <a:r>
              <a:rPr lang="en-US" altLang="ja-JP" sz="1400" b="1" dirty="0" smtClean="0">
                <a:latin typeface="ＭＳ 明朝" panose="02020609040205080304" pitchFamily="17" charset="-128"/>
                <a:ea typeface="ＭＳ 明朝" panose="02020609040205080304" pitchFamily="17" charset="-128"/>
              </a:rPr>
              <a:t>3</a:t>
            </a:r>
            <a:r>
              <a:rPr lang="ja-JP" altLang="en-US" sz="1400" b="1" dirty="0" smtClean="0">
                <a:latin typeface="ＭＳ 明朝" panose="02020609040205080304" pitchFamily="17" charset="-128"/>
                <a:ea typeface="ＭＳ 明朝" panose="02020609040205080304" pitchFamily="17" charset="-128"/>
              </a:rPr>
              <a:t>位</a:t>
            </a:r>
            <a:r>
              <a:rPr lang="en-US" altLang="ja-JP" sz="1100" b="1" dirty="0" smtClean="0">
                <a:latin typeface="ＭＳ 明朝" panose="02020609040205080304" pitchFamily="17" charset="-128"/>
                <a:ea typeface="ＭＳ 明朝" panose="02020609040205080304" pitchFamily="17" charset="-128"/>
              </a:rPr>
              <a:t>(</a:t>
            </a:r>
            <a:r>
              <a:rPr lang="ja-JP" altLang="en-US" sz="1100" b="1" dirty="0" smtClean="0">
                <a:latin typeface="ＭＳ 明朝" panose="02020609040205080304" pitchFamily="17" charset="-128"/>
                <a:ea typeface="ＭＳ 明朝" panose="02020609040205080304" pitchFamily="17" charset="-128"/>
              </a:rPr>
              <a:t>令和</a:t>
            </a:r>
            <a:r>
              <a:rPr lang="en-US" altLang="ja-JP" sz="1100" b="1" dirty="0" smtClean="0">
                <a:latin typeface="ＭＳ 明朝" panose="02020609040205080304" pitchFamily="17" charset="-128"/>
                <a:ea typeface="ＭＳ 明朝" panose="02020609040205080304" pitchFamily="17" charset="-128"/>
              </a:rPr>
              <a:t>5</a:t>
            </a:r>
            <a:r>
              <a:rPr lang="ja-JP" altLang="en-US" sz="1100" b="1" dirty="0" smtClean="0">
                <a:latin typeface="ＭＳ 明朝" panose="02020609040205080304" pitchFamily="17" charset="-128"/>
                <a:ea typeface="ＭＳ 明朝" panose="02020609040205080304" pitchFamily="17" charset="-128"/>
              </a:rPr>
              <a:t>年時点</a:t>
            </a:r>
            <a:r>
              <a:rPr lang="en-US" altLang="ja-JP" sz="1100" b="1" dirty="0" smtClean="0">
                <a:latin typeface="ＭＳ 明朝" panose="02020609040205080304" pitchFamily="17" charset="-128"/>
                <a:ea typeface="ＭＳ 明朝" panose="02020609040205080304" pitchFamily="17" charset="-128"/>
              </a:rPr>
              <a:t>)</a:t>
            </a:r>
            <a:r>
              <a:rPr lang="ja-JP" altLang="en-US" sz="1400" b="1" dirty="0" smtClean="0">
                <a:latin typeface="ＭＳ 明朝" panose="02020609040205080304" pitchFamily="17" charset="-128"/>
                <a:ea typeface="ＭＳ 明朝" panose="02020609040205080304" pitchFamily="17" charset="-128"/>
              </a:rPr>
              <a:t>の</a:t>
            </a:r>
            <a:r>
              <a:rPr lang="ja-JP" altLang="en-US" sz="1400" b="1" dirty="0">
                <a:solidFill>
                  <a:srgbClr val="0000CC"/>
                </a:solidFill>
                <a:latin typeface="ＭＳ 明朝" panose="02020609040205080304" pitchFamily="17" charset="-128"/>
                <a:ea typeface="ＭＳ 明朝" panose="02020609040205080304" pitchFamily="17" charset="-128"/>
              </a:rPr>
              <a:t>「アンコウ」</a:t>
            </a:r>
            <a:r>
              <a:rPr lang="ja-JP" altLang="en-US" sz="1400" b="1" dirty="0">
                <a:latin typeface="ＭＳ 明朝" panose="02020609040205080304" pitchFamily="17" charset="-128"/>
                <a:ea typeface="ＭＳ 明朝" panose="02020609040205080304" pitchFamily="17" charset="-128"/>
              </a:rPr>
              <a:t>水揚量を誇り、美味しく食べられるお店がたくさんあります</a:t>
            </a:r>
            <a:r>
              <a:rPr lang="ja-JP" altLang="en-US" sz="1400" b="1" dirty="0" smtClean="0">
                <a:latin typeface="ＭＳ 明朝" panose="02020609040205080304" pitchFamily="17" charset="-128"/>
                <a:ea typeface="ＭＳ 明朝" panose="02020609040205080304" pitchFamily="17" charset="-128"/>
              </a:rPr>
              <a:t>。</a:t>
            </a:r>
            <a:endParaRPr lang="en-US" altLang="ja-JP" sz="1400" b="1" dirty="0" smtClean="0">
              <a:latin typeface="ＭＳ 明朝" panose="02020609040205080304" pitchFamily="17" charset="-128"/>
              <a:ea typeface="ＭＳ 明朝" panose="02020609040205080304" pitchFamily="17" charset="-128"/>
            </a:endParaRPr>
          </a:p>
        </p:txBody>
      </p:sp>
      <p:pic>
        <p:nvPicPr>
          <p:cNvPr id="24" name="Picture 86" descr="アンコウ"/>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184286" y="1571031"/>
            <a:ext cx="2827061" cy="221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3" descr="010月ばっく"/>
          <p:cNvPicPr>
            <a:picLocks noChangeAspect="1" noChangeArrowheads="1"/>
          </p:cNvPicPr>
          <p:nvPr/>
        </p:nvPicPr>
        <p:blipFill>
          <a:blip r:embed="rId8">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694198" y="1601249"/>
            <a:ext cx="3307733" cy="2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301161" y="3713685"/>
            <a:ext cx="6313460" cy="615553"/>
          </a:xfrm>
          <a:prstGeom prst="rect">
            <a:avLst/>
          </a:prstGeom>
          <a:noFill/>
        </p:spPr>
        <p:txBody>
          <a:bodyPr wrap="square" rtlCol="0">
            <a:spAutoFit/>
          </a:bodyPr>
          <a:lstStyle/>
          <a:p>
            <a:r>
              <a:rPr lang="ja-JP" altLang="en-US" sz="2000" b="1" dirty="0" smtClean="0">
                <a:ln>
                  <a:solidFill>
                    <a:schemeClr val="bg1"/>
                  </a:solidFill>
                </a:ln>
                <a:solidFill>
                  <a:srgbClr val="002060"/>
                </a:solidFill>
                <a:latin typeface="HGS明朝B" panose="02020800000000000000" pitchFamily="18" charset="-128"/>
                <a:ea typeface="HGS明朝B" panose="02020800000000000000" pitchFamily="18" charset="-128"/>
              </a:rPr>
              <a:t>浜田の農産物</a:t>
            </a:r>
            <a:endParaRPr lang="en-US" altLang="ja-JP" sz="2000" dirty="0" smtClean="0"/>
          </a:p>
          <a:p>
            <a:r>
              <a:rPr kumimoji="1" lang="ja-JP" altLang="en-US" sz="1200" dirty="0" smtClean="0">
                <a:latin typeface="ＭＳ 明朝" panose="02020609040205080304" pitchFamily="17" charset="-128"/>
                <a:ea typeface="ＭＳ 明朝" panose="02020609040205080304" pitchFamily="17" charset="-128"/>
              </a:rPr>
              <a:t>　</a:t>
            </a:r>
            <a:r>
              <a:rPr kumimoji="1" lang="ja-JP" altLang="en-US" sz="1400" b="1" dirty="0" smtClean="0">
                <a:latin typeface="ＭＳ 明朝" panose="02020609040205080304" pitchFamily="17" charset="-128"/>
                <a:ea typeface="ＭＳ 明朝" panose="02020609040205080304" pitchFamily="17" charset="-128"/>
              </a:rPr>
              <a:t>特産果樹の</a:t>
            </a:r>
            <a:r>
              <a:rPr kumimoji="1" lang="ja-JP" altLang="en-US" sz="1400" b="1" dirty="0" smtClean="0">
                <a:solidFill>
                  <a:srgbClr val="0000CC"/>
                </a:solidFill>
                <a:latin typeface="ＭＳ 明朝" panose="02020609040205080304" pitchFamily="17" charset="-128"/>
                <a:ea typeface="ＭＳ 明朝" panose="02020609040205080304" pitchFamily="17" charset="-128"/>
              </a:rPr>
              <a:t>「赤梨」</a:t>
            </a:r>
            <a:r>
              <a:rPr kumimoji="1" lang="ja-JP" altLang="en-US" sz="1400" b="1" dirty="0" smtClean="0">
                <a:latin typeface="ＭＳ 明朝" panose="02020609040205080304" pitchFamily="17" charset="-128"/>
                <a:ea typeface="ＭＳ 明朝" panose="02020609040205080304" pitchFamily="17" charset="-128"/>
              </a:rPr>
              <a:t>、</a:t>
            </a:r>
            <a:r>
              <a:rPr kumimoji="1" lang="ja-JP" altLang="en-US" sz="1400" b="1" dirty="0" smtClean="0">
                <a:solidFill>
                  <a:srgbClr val="0000CC"/>
                </a:solidFill>
                <a:latin typeface="ＭＳ 明朝" panose="02020609040205080304" pitchFamily="17" charset="-128"/>
                <a:ea typeface="ＭＳ 明朝" panose="02020609040205080304" pitchFamily="17" charset="-128"/>
              </a:rPr>
              <a:t>「ピオーネ」</a:t>
            </a:r>
            <a:r>
              <a:rPr kumimoji="1" lang="ja-JP" altLang="en-US" sz="1400" b="1" dirty="0" smtClean="0">
                <a:latin typeface="ＭＳ 明朝" panose="02020609040205080304" pitchFamily="17" charset="-128"/>
                <a:ea typeface="ＭＳ 明朝" panose="02020609040205080304" pitchFamily="17" charset="-128"/>
              </a:rPr>
              <a:t>、</a:t>
            </a:r>
            <a:r>
              <a:rPr kumimoji="1" lang="ja-JP" altLang="en-US" sz="1400" b="1" dirty="0" smtClean="0">
                <a:solidFill>
                  <a:srgbClr val="0000CC"/>
                </a:solidFill>
                <a:latin typeface="ＭＳ 明朝" panose="02020609040205080304" pitchFamily="17" charset="-128"/>
                <a:ea typeface="ＭＳ 明朝" panose="02020609040205080304" pitchFamily="17" charset="-128"/>
              </a:rPr>
              <a:t>「西条柿」</a:t>
            </a:r>
            <a:r>
              <a:rPr kumimoji="1" lang="ja-JP" altLang="en-US" sz="1400" b="1" dirty="0" smtClean="0">
                <a:latin typeface="ＭＳ 明朝" panose="02020609040205080304" pitchFamily="17" charset="-128"/>
                <a:ea typeface="ＭＳ 明朝" panose="02020609040205080304" pitchFamily="17" charset="-128"/>
              </a:rPr>
              <a:t>など、山の幸も豊富です。</a:t>
            </a:r>
            <a:endParaRPr kumimoji="1" lang="ja-JP" altLang="en-US" sz="1400" b="1" dirty="0">
              <a:latin typeface="ＭＳ 明朝" panose="02020609040205080304" pitchFamily="17" charset="-128"/>
              <a:ea typeface="ＭＳ 明朝" panose="02020609040205080304" pitchFamily="17" charset="-128"/>
            </a:endParaRPr>
          </a:p>
        </p:txBody>
      </p:sp>
      <p:grpSp>
        <p:nvGrpSpPr>
          <p:cNvPr id="2" name="グループ化 1"/>
          <p:cNvGrpSpPr/>
          <p:nvPr/>
        </p:nvGrpSpPr>
        <p:grpSpPr>
          <a:xfrm>
            <a:off x="354228" y="201187"/>
            <a:ext cx="6647933" cy="523721"/>
            <a:chOff x="354228" y="201187"/>
            <a:chExt cx="6647933" cy="523721"/>
          </a:xfrm>
        </p:grpSpPr>
        <p:sp>
          <p:nvSpPr>
            <p:cNvPr id="22" name="正方形/長方形 21"/>
            <p:cNvSpPr/>
            <p:nvPr/>
          </p:nvSpPr>
          <p:spPr>
            <a:xfrm>
              <a:off x="407913" y="201688"/>
              <a:ext cx="6594248"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pPr algn="ctr"/>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浜田を楽しむ④ </a:t>
              </a:r>
              <a:r>
                <a:rPr lang="ja-JP" altLang="en-US" sz="2200" b="1" dirty="0" smtClean="0">
                  <a:ln>
                    <a:solidFill>
                      <a:schemeClr val="bg1"/>
                    </a:solidFill>
                  </a:ln>
                  <a:solidFill>
                    <a:srgbClr val="002060"/>
                  </a:solidFill>
                  <a:latin typeface="HGS明朝B" panose="02020800000000000000" pitchFamily="18" charset="-128"/>
                  <a:ea typeface="HGS明朝B" panose="02020800000000000000" pitchFamily="18" charset="-128"/>
                </a:rPr>
                <a:t>～おいしいものが多い！～</a:t>
              </a:r>
              <a:endParaRPr lang="ja-JP" altLang="en-US" sz="22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3" name="テキスト ボックス 12"/>
            <p:cNvSpPr txBox="1"/>
            <p:nvPr/>
          </p:nvSpPr>
          <p:spPr>
            <a:xfrm>
              <a:off x="354228" y="201187"/>
              <a:ext cx="160779" cy="523220"/>
            </a:xfrm>
            <a:prstGeom prst="rect">
              <a:avLst/>
            </a:prstGeom>
            <a:solidFill>
              <a:schemeClr val="tx2">
                <a:lumMod val="75000"/>
              </a:schemeClr>
            </a:solidFill>
          </p:spPr>
          <p:txBody>
            <a:bodyPr wrap="square" rtlCol="0">
              <a:spAutoFit/>
            </a:bodyPr>
            <a:lstStyle/>
            <a:p>
              <a:endParaRPr kumimoji="1" lang="ja-JP" altLang="en-US" dirty="0"/>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270846" y="1151232"/>
            <a:ext cx="4997793" cy="1360947"/>
          </a:xfrm>
          <a:ln>
            <a:noFill/>
          </a:ln>
        </p:spPr>
        <p:txBody>
          <a:bodyPr>
            <a:normAutofit/>
          </a:bodyPr>
          <a:lstStyle/>
          <a:p>
            <a:pPr>
              <a:buNone/>
            </a:pPr>
            <a:r>
              <a:rPr lang="ja-JP" altLang="en-US" sz="1800" dirty="0" smtClean="0">
                <a:solidFill>
                  <a:srgbClr val="000066"/>
                </a:solidFill>
                <a:latin typeface="HGS明朝B" panose="02020800000000000000" pitchFamily="18" charset="-128"/>
                <a:ea typeface="HGS明朝B" panose="02020800000000000000" pitchFamily="18" charset="-128"/>
              </a:rPr>
              <a:t>無料職業紹介など</a:t>
            </a:r>
            <a:endParaRPr lang="en-US" altLang="ja-JP" sz="1800" dirty="0" smtClean="0">
              <a:solidFill>
                <a:srgbClr val="000066"/>
              </a:solidFill>
              <a:latin typeface="HGS明朝B" panose="02020800000000000000" pitchFamily="18" charset="-128"/>
              <a:ea typeface="HGS明朝B" panose="02020800000000000000" pitchFamily="18" charset="-128"/>
            </a:endParaRPr>
          </a:p>
          <a:p>
            <a:pPr>
              <a:buNone/>
            </a:pPr>
            <a:r>
              <a:rPr lang="ja-JP" altLang="en-US" sz="1400" dirty="0">
                <a:latin typeface="ＭＳ 明朝" panose="02020609040205080304" pitchFamily="17" charset="-128"/>
                <a:ea typeface="ＭＳ 明朝" panose="02020609040205080304" pitchFamily="17" charset="-128"/>
              </a:rPr>
              <a:t>　</a:t>
            </a:r>
            <a:r>
              <a:rPr lang="ja-JP" altLang="en-US" sz="1400" b="1" dirty="0" smtClean="0">
                <a:latin typeface="ＭＳ 明朝" panose="02020609040205080304" pitchFamily="17" charset="-128"/>
                <a:ea typeface="ＭＳ 明朝" panose="02020609040205080304" pitchFamily="17" charset="-128"/>
              </a:rPr>
              <a:t>市内</a:t>
            </a:r>
            <a:r>
              <a:rPr lang="ja-JP" altLang="en-US" sz="1400" b="1" dirty="0">
                <a:latin typeface="ＭＳ 明朝" panose="02020609040205080304" pitchFamily="17" charset="-128"/>
                <a:ea typeface="ＭＳ 明朝" panose="02020609040205080304" pitchFamily="17" charset="-128"/>
              </a:rPr>
              <a:t>企業の魅力と求人情報</a:t>
            </a:r>
            <a:r>
              <a:rPr lang="ja-JP" altLang="en-US" sz="1400" b="1" dirty="0" smtClean="0">
                <a:latin typeface="ＭＳ 明朝" panose="02020609040205080304" pitchFamily="17" charset="-128"/>
                <a:ea typeface="ＭＳ 明朝" panose="02020609040205080304" pitchFamily="17" charset="-128"/>
              </a:rPr>
              <a:t>を発信するサイト</a:t>
            </a:r>
            <a:endParaRPr lang="en-US" altLang="ja-JP" sz="1400" b="1" dirty="0" smtClean="0">
              <a:latin typeface="ＭＳ 明朝" panose="02020609040205080304" pitchFamily="17" charset="-128"/>
              <a:ea typeface="ＭＳ 明朝" panose="02020609040205080304" pitchFamily="17" charset="-128"/>
            </a:endParaRPr>
          </a:p>
          <a:p>
            <a:pPr>
              <a:buNone/>
            </a:pPr>
            <a:r>
              <a:rPr lang="ja-JP" altLang="en-US" sz="1400" b="1" dirty="0" smtClean="0">
                <a:solidFill>
                  <a:srgbClr val="0000CC"/>
                </a:solidFill>
                <a:latin typeface="ＭＳ 明朝" panose="02020609040205080304" pitchFamily="17" charset="-128"/>
                <a:ea typeface="ＭＳ 明朝" panose="02020609040205080304" pitchFamily="17" charset="-128"/>
              </a:rPr>
              <a:t>「</a:t>
            </a:r>
            <a:r>
              <a:rPr lang="ja-JP" altLang="en-US" sz="1400" b="1" dirty="0">
                <a:solidFill>
                  <a:srgbClr val="0000CC"/>
                </a:solidFill>
                <a:latin typeface="ＭＳ 明朝" panose="02020609040205080304" pitchFamily="17" charset="-128"/>
                <a:ea typeface="ＭＳ 明朝" panose="02020609040205080304" pitchFamily="17" charset="-128"/>
              </a:rPr>
              <a:t>働こう＠浜田」</a:t>
            </a:r>
            <a:r>
              <a:rPr lang="ja-JP" altLang="en-US" sz="1400" b="1" dirty="0">
                <a:latin typeface="ＭＳ 明朝" panose="02020609040205080304" pitchFamily="17" charset="-128"/>
                <a:ea typeface="ＭＳ 明朝" panose="02020609040205080304" pitchFamily="17" charset="-128"/>
              </a:rPr>
              <a:t>を開設</a:t>
            </a:r>
            <a:r>
              <a:rPr lang="ja-JP" altLang="en-US" sz="1400" b="1" dirty="0" smtClean="0">
                <a:latin typeface="ＭＳ 明朝" panose="02020609040205080304" pitchFamily="17" charset="-128"/>
                <a:ea typeface="ＭＳ 明朝" panose="02020609040205080304" pitchFamily="17" charset="-128"/>
              </a:rPr>
              <a:t>しています。</a:t>
            </a:r>
            <a:endParaRPr lang="ja-JP" altLang="en-US" sz="1400" b="1" dirty="0">
              <a:latin typeface="ＭＳ 明朝" panose="02020609040205080304" pitchFamily="17" charset="-128"/>
              <a:ea typeface="ＭＳ 明朝" panose="02020609040205080304" pitchFamily="17" charset="-128"/>
            </a:endParaRPr>
          </a:p>
          <a:p>
            <a:pPr>
              <a:buNone/>
            </a:pPr>
            <a:r>
              <a:rPr lang="ja-JP" altLang="en-US" sz="1400" b="1" dirty="0" smtClean="0">
                <a:latin typeface="ＭＳ 明朝" panose="02020609040205080304" pitchFamily="17" charset="-128"/>
                <a:ea typeface="ＭＳ 明朝" panose="02020609040205080304" pitchFamily="17" charset="-128"/>
              </a:rPr>
              <a:t>  また、ハローワークによる求人の紹介などを行います</a:t>
            </a:r>
            <a:r>
              <a:rPr lang="ja-JP" altLang="en-US" sz="1400" b="1" dirty="0" smtClean="0"/>
              <a:t>。</a:t>
            </a:r>
            <a:endParaRPr lang="en-US" altLang="ja-JP" sz="1400" b="1" dirty="0"/>
          </a:p>
          <a:p>
            <a:pPr>
              <a:buNone/>
            </a:pPr>
            <a:endParaRPr lang="en-US" altLang="ja-JP" sz="1600" dirty="0" smtClean="0">
              <a:solidFill>
                <a:srgbClr val="000066"/>
              </a:solidFill>
              <a:latin typeface="ＭＳ 明朝" panose="02020609040205080304" pitchFamily="17" charset="-128"/>
              <a:ea typeface="ＭＳ 明朝" panose="02020609040205080304" pitchFamily="17" charset="-128"/>
            </a:endParaRPr>
          </a:p>
          <a:p>
            <a:pPr eaLnBrk="1" hangingPunct="1">
              <a:buFont typeface="Wingdings 2" pitchFamily="18" charset="2"/>
              <a:buNone/>
            </a:pPr>
            <a:endParaRPr lang="ja-JP" altLang="en-US" sz="1600" dirty="0" smtClean="0"/>
          </a:p>
        </p:txBody>
      </p:sp>
      <p:grpSp>
        <p:nvGrpSpPr>
          <p:cNvPr id="13" name="グループ化 12"/>
          <p:cNvGrpSpPr/>
          <p:nvPr/>
        </p:nvGrpSpPr>
        <p:grpSpPr>
          <a:xfrm>
            <a:off x="391483" y="261451"/>
            <a:ext cx="3461783" cy="529131"/>
            <a:chOff x="510573" y="944920"/>
            <a:chExt cx="3461783" cy="529131"/>
          </a:xfrm>
        </p:grpSpPr>
        <p:sp>
          <p:nvSpPr>
            <p:cNvPr id="14" name="正方形/長方形 13"/>
            <p:cNvSpPr/>
            <p:nvPr/>
          </p:nvSpPr>
          <p:spPr>
            <a:xfrm>
              <a:off x="568692" y="950831"/>
              <a:ext cx="3403664"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600" b="1" dirty="0" smtClean="0">
                  <a:ln>
                    <a:solidFill>
                      <a:schemeClr val="bg1"/>
                    </a:solidFill>
                  </a:ln>
                  <a:solidFill>
                    <a:srgbClr val="002060"/>
                  </a:solidFill>
                  <a:latin typeface="HGS明朝B" panose="02020800000000000000" pitchFamily="18" charset="-128"/>
                  <a:ea typeface="HGS明朝B" panose="02020800000000000000" pitchFamily="18" charset="-128"/>
                </a:rPr>
                <a:t> </a:t>
              </a:r>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浜田市のしごと</a:t>
              </a:r>
              <a:endParaRPr lang="ja-JP" altLang="en-US" sz="28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5" name="テキスト ボックス 14"/>
            <p:cNvSpPr txBox="1"/>
            <p:nvPr/>
          </p:nvSpPr>
          <p:spPr>
            <a:xfrm>
              <a:off x="510573" y="944920"/>
              <a:ext cx="127500" cy="529131"/>
            </a:xfrm>
            <a:prstGeom prst="rect">
              <a:avLst/>
            </a:prstGeom>
            <a:solidFill>
              <a:schemeClr val="tx2">
                <a:lumMod val="75000"/>
              </a:schemeClr>
            </a:solidFill>
          </p:spPr>
          <p:txBody>
            <a:bodyPr wrap="square" rtlCol="0">
              <a:spAutoFit/>
            </a:bodyPr>
            <a:lstStyle/>
            <a:p>
              <a:endParaRPr kumimoji="1" lang="ja-JP" altLang="en-US" dirty="0"/>
            </a:p>
          </p:txBody>
        </p:sp>
      </p:grpSp>
      <p:sp>
        <p:nvSpPr>
          <p:cNvPr id="12" name="テキスト ボックス 11"/>
          <p:cNvSpPr txBox="1"/>
          <p:nvPr/>
        </p:nvSpPr>
        <p:spPr>
          <a:xfrm>
            <a:off x="1884411" y="5793949"/>
            <a:ext cx="1770660" cy="2308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「働こう＠浜田」特設サイト</a:t>
            </a:r>
            <a:endParaRPr lang="en-US" altLang="ja-JP" sz="900" dirty="0" smtClean="0">
              <a:latin typeface="ＭＳ 明朝" panose="02020609040205080304" pitchFamily="17" charset="-128"/>
              <a:ea typeface="ＭＳ 明朝" panose="02020609040205080304" pitchFamily="17"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066" y="2335189"/>
            <a:ext cx="727824" cy="727824"/>
          </a:xfrm>
          <a:prstGeom prst="rect">
            <a:avLst/>
          </a:prstGeom>
        </p:spPr>
      </p:pic>
      <p:pic>
        <p:nvPicPr>
          <p:cNvPr id="17" name="図 16"/>
          <p:cNvPicPr/>
          <p:nvPr/>
        </p:nvPicPr>
        <p:blipFill>
          <a:blip r:embed="rId3">
            <a:extLst>
              <a:ext uri="{28A0092B-C50C-407E-A947-70E740481C1C}">
                <a14:useLocalDpi xmlns:a14="http://schemas.microsoft.com/office/drawing/2010/main" val="0"/>
              </a:ext>
            </a:extLst>
          </a:blip>
          <a:stretch>
            <a:fillRect/>
          </a:stretch>
        </p:blipFill>
        <p:spPr>
          <a:xfrm>
            <a:off x="5787768" y="4125927"/>
            <a:ext cx="2832069" cy="2364991"/>
          </a:xfrm>
          <a:prstGeom prst="rect">
            <a:avLst/>
          </a:prstGeom>
        </p:spPr>
      </p:pic>
      <p:pic>
        <p:nvPicPr>
          <p:cNvPr id="18" name="図 17"/>
          <p:cNvPicPr/>
          <p:nvPr/>
        </p:nvPicPr>
        <p:blipFill>
          <a:blip r:embed="rId4">
            <a:extLst>
              <a:ext uri="{28A0092B-C50C-407E-A947-70E740481C1C}">
                <a14:useLocalDpi xmlns:a14="http://schemas.microsoft.com/office/drawing/2010/main" val="0"/>
              </a:ext>
            </a:extLst>
          </a:blip>
          <a:stretch>
            <a:fillRect/>
          </a:stretch>
        </p:blipFill>
        <p:spPr>
          <a:xfrm>
            <a:off x="5787768" y="1783611"/>
            <a:ext cx="2832069" cy="2342316"/>
          </a:xfrm>
          <a:prstGeom prst="rect">
            <a:avLst/>
          </a:prstGeom>
        </p:spPr>
      </p:pic>
      <p:pic>
        <p:nvPicPr>
          <p:cNvPr id="19" name="図 18"/>
          <p:cNvPicPr/>
          <p:nvPr/>
        </p:nvPicPr>
        <p:blipFill rotWithShape="1">
          <a:blip r:embed="rId5"/>
          <a:srcRect t="14606" r="1928" b="11124"/>
          <a:stretch/>
        </p:blipFill>
        <p:spPr bwMode="auto">
          <a:xfrm>
            <a:off x="343247" y="3136172"/>
            <a:ext cx="4852989" cy="2491603"/>
          </a:xfrm>
          <a:prstGeom prst="rect">
            <a:avLst/>
          </a:prstGeom>
          <a:ln>
            <a:noFill/>
          </a:ln>
          <a:extLst>
            <a:ext uri="{53640926-AAD7-44D8-BBD7-CCE9431645EC}">
              <a14:shadowObscured xmlns:a14="http://schemas.microsoft.com/office/drawing/2010/main"/>
            </a:ext>
          </a:extLst>
        </p:spPr>
      </p:pic>
      <p:sp>
        <p:nvSpPr>
          <p:cNvPr id="20" name="テキスト ボックス 19"/>
          <p:cNvSpPr txBox="1"/>
          <p:nvPr/>
        </p:nvSpPr>
        <p:spPr>
          <a:xfrm>
            <a:off x="6567547" y="6609710"/>
            <a:ext cx="1272509" cy="230832"/>
          </a:xfrm>
          <a:prstGeom prst="rect">
            <a:avLst/>
          </a:prstGeom>
          <a:noFill/>
        </p:spPr>
        <p:txBody>
          <a:bodyPr wrap="square" rtlCol="0">
            <a:spAutoFit/>
          </a:bodyPr>
          <a:lstStyle/>
          <a:p>
            <a:pPr>
              <a:defRPr/>
            </a:pPr>
            <a:r>
              <a:rPr lang="ja-JP" altLang="en-US" sz="900" dirty="0" smtClean="0">
                <a:ln>
                  <a:solidFill>
                    <a:schemeClr val="tx1"/>
                  </a:solidFill>
                </a:ln>
                <a:latin typeface="ＭＳ 明朝" panose="02020609040205080304" pitchFamily="17" charset="-128"/>
                <a:ea typeface="ＭＳ 明朝" panose="02020609040205080304" pitchFamily="17" charset="-128"/>
              </a:rPr>
              <a:t>しごと体験の様子</a:t>
            </a:r>
            <a:endParaRPr lang="en-US" altLang="ja-JP" sz="900" dirty="0" smtClean="0">
              <a:latin typeface="ＭＳ 明朝" panose="02020609040205080304" pitchFamily="17" charset="-128"/>
              <a:ea typeface="ＭＳ 明朝" panose="02020609040205080304" pitchFamily="17" charset="-128"/>
            </a:endParaRPr>
          </a:p>
        </p:txBody>
      </p:sp>
      <p:sp>
        <p:nvSpPr>
          <p:cNvPr id="21" name="コンテンツ プレースホルダ 2"/>
          <p:cNvSpPr>
            <a:spLocks noGrp="1"/>
          </p:cNvSpPr>
          <p:nvPr>
            <p:ph sz="half" idx="1"/>
          </p:nvPr>
        </p:nvSpPr>
        <p:spPr>
          <a:xfrm>
            <a:off x="4820517" y="433316"/>
            <a:ext cx="4997793" cy="1435833"/>
          </a:xfrm>
          <a:ln>
            <a:noFill/>
          </a:ln>
        </p:spPr>
        <p:txBody>
          <a:bodyPr>
            <a:normAutofit/>
          </a:bodyPr>
          <a:lstStyle/>
          <a:p>
            <a:pPr>
              <a:buNone/>
            </a:pPr>
            <a:endParaRPr lang="en-US" altLang="ja-JP" sz="1600" dirty="0" smtClean="0">
              <a:solidFill>
                <a:srgbClr val="000066"/>
              </a:solidFill>
              <a:latin typeface="ＭＳ 明朝" panose="02020609040205080304" pitchFamily="17" charset="-128"/>
              <a:ea typeface="ＭＳ 明朝" panose="02020609040205080304" pitchFamily="17" charset="-128"/>
            </a:endParaRPr>
          </a:p>
          <a:p>
            <a:pPr>
              <a:buNone/>
            </a:pPr>
            <a:r>
              <a:rPr lang="ja-JP" altLang="en-US" sz="1800" dirty="0" smtClean="0">
                <a:solidFill>
                  <a:srgbClr val="002060"/>
                </a:solidFill>
                <a:latin typeface="HGS明朝B" panose="02020800000000000000" pitchFamily="18" charset="-128"/>
                <a:ea typeface="HGS明朝B" panose="02020800000000000000" pitchFamily="18" charset="-128"/>
              </a:rPr>
              <a:t>浜田</a:t>
            </a:r>
            <a:r>
              <a:rPr lang="en-US" altLang="ja-JP" sz="1800" dirty="0" smtClean="0">
                <a:solidFill>
                  <a:srgbClr val="002060"/>
                </a:solidFill>
                <a:latin typeface="HGS明朝B" panose="02020800000000000000" pitchFamily="18" charset="-128"/>
                <a:ea typeface="HGS明朝B" panose="02020800000000000000" pitchFamily="18" charset="-128"/>
              </a:rPr>
              <a:t>de</a:t>
            </a:r>
            <a:r>
              <a:rPr lang="ja-JP" altLang="en-US" sz="1800" dirty="0" smtClean="0">
                <a:solidFill>
                  <a:srgbClr val="002060"/>
                </a:solidFill>
                <a:latin typeface="HGS明朝B" panose="02020800000000000000" pitchFamily="18" charset="-128"/>
                <a:ea typeface="HGS明朝B" panose="02020800000000000000" pitchFamily="18" charset="-128"/>
              </a:rPr>
              <a:t>しごと体験事業</a:t>
            </a:r>
            <a:endParaRPr lang="en-US" altLang="ja-JP" sz="1800" dirty="0">
              <a:solidFill>
                <a:srgbClr val="002060"/>
              </a:solidFill>
              <a:latin typeface="HGS明朝B" panose="02020800000000000000" pitchFamily="18" charset="-128"/>
              <a:ea typeface="HGS明朝B" panose="02020800000000000000" pitchFamily="18" charset="-128"/>
            </a:endParaRPr>
          </a:p>
          <a:p>
            <a:pPr eaLnBrk="1" hangingPunct="1">
              <a:buFont typeface="Wingdings 2" pitchFamily="18" charset="2"/>
              <a:buNone/>
            </a:pPr>
            <a:r>
              <a:rPr lang="ja-JP" altLang="en-US" sz="1600" dirty="0" smtClean="0">
                <a:latin typeface="ＭＳ 明朝" panose="02020609040205080304" pitchFamily="17" charset="-128"/>
                <a:ea typeface="ＭＳ 明朝" panose="02020609040205080304" pitchFamily="17" charset="-128"/>
              </a:rPr>
              <a:t>　</a:t>
            </a:r>
            <a:r>
              <a:rPr lang="ja-JP" altLang="en-US" sz="1400" b="1" dirty="0" smtClean="0">
                <a:solidFill>
                  <a:srgbClr val="0000CC"/>
                </a:solidFill>
                <a:latin typeface="ＭＳ 明朝" panose="02020609040205080304" pitchFamily="17" charset="-128"/>
                <a:ea typeface="ＭＳ 明朝" panose="02020609040205080304" pitchFamily="17" charset="-128"/>
              </a:rPr>
              <a:t>しごと体験</a:t>
            </a:r>
            <a:r>
              <a:rPr lang="ja-JP" altLang="en-US" sz="1400" b="1" dirty="0" smtClean="0">
                <a:latin typeface="ＭＳ 明朝" panose="02020609040205080304" pitchFamily="17" charset="-128"/>
                <a:ea typeface="ＭＳ 明朝" panose="02020609040205080304" pitchFamily="17" charset="-128"/>
              </a:rPr>
              <a:t>などを行い、浜田での暮らしぶりを</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400" b="1" dirty="0">
                <a:latin typeface="ＭＳ 明朝" panose="02020609040205080304" pitchFamily="17" charset="-128"/>
                <a:ea typeface="ＭＳ 明朝" panose="02020609040205080304" pitchFamily="17" charset="-128"/>
              </a:rPr>
              <a:t>　</a:t>
            </a:r>
            <a:r>
              <a:rPr lang="ja-JP" altLang="en-US" sz="1400" b="1" dirty="0" smtClean="0">
                <a:latin typeface="ＭＳ 明朝" panose="02020609040205080304" pitchFamily="17" charset="-128"/>
                <a:ea typeface="ＭＳ 明朝" panose="02020609040205080304" pitchFamily="17" charset="-128"/>
              </a:rPr>
              <a:t>イメージしていただけるよう取り組んでいます。</a:t>
            </a:r>
            <a:endParaRPr lang="en-US" altLang="ja-JP" sz="14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endParaRPr lang="en-US" altLang="ja-JP" sz="1600" dirty="0" smtClean="0"/>
          </a:p>
          <a:p>
            <a:pPr eaLnBrk="1" hangingPunct="1">
              <a:buFont typeface="Wingdings 2" pitchFamily="18" charset="2"/>
              <a:buNone/>
            </a:pPr>
            <a:endParaRPr lang="ja-JP" altLang="en-US" sz="1600" dirty="0" smtClean="0"/>
          </a:p>
        </p:txBody>
      </p:sp>
    </p:spTree>
    <p:extLst>
      <p:ext uri="{BB962C8B-B14F-4D97-AF65-F5344CB8AC3E}">
        <p14:creationId xmlns:p14="http://schemas.microsoft.com/office/powerpoint/2010/main" val="5942733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115213" y="959081"/>
            <a:ext cx="4898148" cy="3318956"/>
          </a:xfrm>
          <a:ln>
            <a:noFill/>
          </a:ln>
        </p:spPr>
        <p:txBody>
          <a:bodyPr>
            <a:normAutofit fontScale="77500" lnSpcReduction="20000"/>
          </a:bodyPr>
          <a:lstStyle/>
          <a:p>
            <a:pPr>
              <a:buClr>
                <a:schemeClr val="accent1"/>
              </a:buClr>
              <a:buSzPct val="70000"/>
              <a:buNone/>
            </a:pPr>
            <a:endParaRPr lang="en-US" altLang="ja-JP" sz="1800" dirty="0" smtClean="0">
              <a:latin typeface="ＭＳ 明朝" panose="02020609040205080304" pitchFamily="17" charset="-128"/>
              <a:ea typeface="ＭＳ 明朝" panose="02020609040205080304" pitchFamily="17" charset="-128"/>
            </a:endParaRPr>
          </a:p>
          <a:p>
            <a:pPr>
              <a:buClr>
                <a:schemeClr val="accent1"/>
              </a:buClr>
              <a:buSzPct val="70000"/>
              <a:buNone/>
            </a:pPr>
            <a:r>
              <a:rPr lang="ja-JP" altLang="en-US" sz="1800" dirty="0">
                <a:latin typeface="ＭＳ 明朝" panose="02020609040205080304" pitchFamily="17" charset="-128"/>
                <a:ea typeface="ＭＳ 明朝" panose="02020609040205080304" pitchFamily="17" charset="-128"/>
              </a:rPr>
              <a:t>　</a:t>
            </a:r>
            <a:r>
              <a:rPr lang="ja-JP" altLang="en-US" sz="1800" b="1" dirty="0" smtClean="0">
                <a:latin typeface="ＭＳ 明朝" panose="02020609040205080304" pitchFamily="17" charset="-128"/>
                <a:ea typeface="ＭＳ 明朝" panose="02020609040205080304" pitchFamily="17" charset="-128"/>
              </a:rPr>
              <a:t>自営就農をめざす方</a:t>
            </a:r>
            <a:r>
              <a:rPr lang="ja-JP" altLang="en-US" sz="1800" b="1" dirty="0">
                <a:latin typeface="ＭＳ 明朝" panose="02020609040205080304" pitchFamily="17" charset="-128"/>
                <a:ea typeface="ＭＳ 明朝" panose="02020609040205080304" pitchFamily="17" charset="-128"/>
              </a:rPr>
              <a:t>を対象に、地元の先進的</a:t>
            </a:r>
            <a:r>
              <a:rPr lang="ja-JP" altLang="en-US" sz="1800" b="1" dirty="0" smtClean="0">
                <a:latin typeface="ＭＳ 明朝" panose="02020609040205080304" pitchFamily="17" charset="-128"/>
                <a:ea typeface="ＭＳ 明朝" panose="02020609040205080304" pitchFamily="17" charset="-128"/>
              </a:rPr>
              <a:t>な実践農業者</a:t>
            </a:r>
            <a:endParaRPr lang="en-US" altLang="ja-JP" sz="1800" b="1" dirty="0" smtClean="0">
              <a:latin typeface="ＭＳ 明朝" panose="02020609040205080304" pitchFamily="17" charset="-128"/>
              <a:ea typeface="ＭＳ 明朝" panose="02020609040205080304" pitchFamily="17" charset="-128"/>
            </a:endParaRPr>
          </a:p>
          <a:p>
            <a:pPr>
              <a:buClr>
                <a:schemeClr val="accent1"/>
              </a:buClr>
              <a:buSzPct val="70000"/>
              <a:buNone/>
            </a:pPr>
            <a:r>
              <a:rPr lang="ja-JP" altLang="en-US" sz="1800" b="1" dirty="0" smtClean="0">
                <a:latin typeface="ＭＳ 明朝" panose="02020609040205080304" pitchFamily="17" charset="-128"/>
                <a:ea typeface="ＭＳ 明朝" panose="02020609040205080304" pitchFamily="17" charset="-128"/>
              </a:rPr>
              <a:t>のもとで農業研修を受けることができます。</a:t>
            </a:r>
            <a:endParaRPr lang="en-US" altLang="ja-JP" sz="1800" b="1" dirty="0" smtClean="0">
              <a:solidFill>
                <a:schemeClr val="tx2"/>
              </a:solidFill>
              <a:latin typeface="ＭＳ 明朝" panose="02020609040205080304" pitchFamily="17" charset="-128"/>
              <a:ea typeface="ＭＳ 明朝" panose="02020609040205080304" pitchFamily="17" charset="-128"/>
            </a:endParaRPr>
          </a:p>
          <a:p>
            <a:pPr>
              <a:buClr>
                <a:schemeClr val="accent1"/>
              </a:buClr>
              <a:buSzPct val="70000"/>
              <a:buNone/>
            </a:pPr>
            <a:endParaRPr lang="en-US" altLang="ja-JP" sz="1800" b="1" dirty="0" smtClean="0">
              <a:latin typeface="ＭＳ 明朝" panose="02020609040205080304" pitchFamily="17" charset="-128"/>
              <a:ea typeface="ＭＳ 明朝" panose="02020609040205080304" pitchFamily="17" charset="-128"/>
            </a:endParaRPr>
          </a:p>
          <a:p>
            <a:pPr>
              <a:buClr>
                <a:schemeClr val="accent1"/>
              </a:buClr>
              <a:buSzPct val="70000"/>
              <a:buNone/>
            </a:pPr>
            <a:r>
              <a:rPr lang="en-US" altLang="ja-JP" sz="1800" b="1" dirty="0" smtClean="0">
                <a:latin typeface="ＭＳ 明朝" panose="02020609040205080304" pitchFamily="17" charset="-128"/>
                <a:ea typeface="ＭＳ 明朝" panose="02020609040205080304" pitchFamily="17" charset="-128"/>
              </a:rPr>
              <a:t>〔</a:t>
            </a:r>
            <a:r>
              <a:rPr lang="ja-JP" altLang="en-US" sz="1800" b="1" dirty="0" smtClean="0">
                <a:latin typeface="ＭＳ 明朝" panose="02020609040205080304" pitchFamily="17" charset="-128"/>
                <a:ea typeface="ＭＳ 明朝" panose="02020609040205080304" pitchFamily="17" charset="-128"/>
              </a:rPr>
              <a:t>対象</a:t>
            </a:r>
            <a:r>
              <a:rPr lang="ja-JP" altLang="en-US" sz="1800" b="1" dirty="0">
                <a:latin typeface="ＭＳ 明朝" panose="02020609040205080304" pitchFamily="17" charset="-128"/>
                <a:ea typeface="ＭＳ 明朝" panose="02020609040205080304" pitchFamily="17" charset="-128"/>
              </a:rPr>
              <a:t>作物の</a:t>
            </a:r>
            <a:r>
              <a:rPr lang="ja-JP" altLang="en-US" sz="1800" b="1" dirty="0" smtClean="0">
                <a:latin typeface="ＭＳ 明朝" panose="02020609040205080304" pitchFamily="17" charset="-128"/>
                <a:ea typeface="ＭＳ 明朝" panose="02020609040205080304" pitchFamily="17" charset="-128"/>
              </a:rPr>
              <a:t>例</a:t>
            </a:r>
            <a:r>
              <a:rPr lang="en-US" altLang="ja-JP" sz="1800" b="1" dirty="0" smtClean="0">
                <a:latin typeface="ＭＳ 明朝" panose="02020609040205080304" pitchFamily="17" charset="-128"/>
                <a:ea typeface="ＭＳ 明朝" panose="02020609040205080304" pitchFamily="17" charset="-128"/>
              </a:rPr>
              <a:t>〕</a:t>
            </a:r>
          </a:p>
          <a:p>
            <a:pPr>
              <a:buClr>
                <a:schemeClr val="accent1"/>
              </a:buClr>
              <a:buSzPct val="70000"/>
              <a:buNone/>
            </a:pPr>
            <a:r>
              <a:rPr lang="ja-JP" altLang="en-US" sz="1800" b="1" dirty="0">
                <a:latin typeface="ＭＳ 明朝" panose="02020609040205080304" pitchFamily="17" charset="-128"/>
                <a:ea typeface="ＭＳ 明朝" panose="02020609040205080304" pitchFamily="17" charset="-128"/>
              </a:rPr>
              <a:t>　</a:t>
            </a:r>
            <a:r>
              <a:rPr lang="ja-JP" altLang="en-US" sz="1800" b="1" dirty="0" smtClean="0">
                <a:latin typeface="ＭＳ 明朝" panose="02020609040205080304" pitchFamily="17" charset="-128"/>
                <a:ea typeface="ＭＳ 明朝" panose="02020609040205080304" pitchFamily="17" charset="-128"/>
              </a:rPr>
              <a:t>　水稲・有機野菜・ブドウ・畜産</a:t>
            </a:r>
            <a:endParaRPr lang="ja-JP" altLang="en-US" sz="1800" b="1" dirty="0">
              <a:solidFill>
                <a:schemeClr val="tx2"/>
              </a:solidFill>
              <a:latin typeface="ＭＳ 明朝" panose="02020609040205080304" pitchFamily="17" charset="-128"/>
              <a:ea typeface="ＭＳ 明朝" panose="02020609040205080304" pitchFamily="17" charset="-128"/>
            </a:endParaRPr>
          </a:p>
          <a:p>
            <a:pPr eaLnBrk="1" hangingPunct="1">
              <a:buFont typeface="Wingdings 2" pitchFamily="18" charset="2"/>
              <a:buNone/>
            </a:pPr>
            <a:endParaRPr lang="en-US" altLang="ja-JP" sz="1800" b="1" dirty="0">
              <a:solidFill>
                <a:srgbClr val="000066"/>
              </a:solidFill>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en-US" altLang="ja-JP" sz="1600" b="1" dirty="0" smtClean="0">
                <a:solidFill>
                  <a:srgbClr val="000066"/>
                </a:solidFill>
                <a:latin typeface="ＭＳ 明朝" panose="02020609040205080304" pitchFamily="17" charset="-128"/>
                <a:ea typeface="ＭＳ 明朝" panose="02020609040205080304" pitchFamily="17" charset="-128"/>
              </a:rPr>
              <a:t>  </a:t>
            </a:r>
            <a:r>
              <a:rPr lang="ja-JP" altLang="en-US" sz="1800" b="1" dirty="0" smtClean="0">
                <a:latin typeface="ＭＳ 明朝" panose="02020609040205080304" pitchFamily="17" charset="-128"/>
                <a:ea typeface="ＭＳ 明朝" panose="02020609040205080304" pitchFamily="17" charset="-128"/>
              </a:rPr>
              <a:t>研修開始時期：</a:t>
            </a:r>
            <a:r>
              <a:rPr lang="en-US" altLang="ja-JP" sz="1800" b="1" dirty="0" smtClean="0">
                <a:latin typeface="ＭＳ 明朝" panose="02020609040205080304" pitchFamily="17" charset="-128"/>
                <a:ea typeface="ＭＳ 明朝" panose="02020609040205080304" pitchFamily="17" charset="-128"/>
              </a:rPr>
              <a:t>4</a:t>
            </a:r>
            <a:r>
              <a:rPr lang="ja-JP" altLang="en-US" sz="1800" b="1" dirty="0" smtClean="0">
                <a:latin typeface="ＭＳ 明朝" panose="02020609040205080304" pitchFamily="17" charset="-128"/>
                <a:ea typeface="ＭＳ 明朝" panose="02020609040205080304" pitchFamily="17" charset="-128"/>
              </a:rPr>
              <a:t>月、</a:t>
            </a:r>
            <a:r>
              <a:rPr lang="en-US" altLang="ja-JP" sz="1800" b="1" dirty="0" smtClean="0">
                <a:latin typeface="ＭＳ 明朝" panose="02020609040205080304" pitchFamily="17" charset="-128"/>
                <a:ea typeface="ＭＳ 明朝" panose="02020609040205080304" pitchFamily="17" charset="-128"/>
              </a:rPr>
              <a:t>10</a:t>
            </a:r>
            <a:r>
              <a:rPr lang="ja-JP" altLang="en-US" sz="1800" b="1" dirty="0" smtClean="0">
                <a:latin typeface="ＭＳ 明朝" panose="02020609040205080304" pitchFamily="17" charset="-128"/>
                <a:ea typeface="ＭＳ 明朝" panose="02020609040205080304" pitchFamily="17" charset="-128"/>
              </a:rPr>
              <a:t>月</a:t>
            </a:r>
            <a:endParaRPr lang="en-US" altLang="ja-JP" sz="18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800" b="1" dirty="0" smtClean="0">
                <a:latin typeface="ＭＳ 明朝" panose="02020609040205080304" pitchFamily="17" charset="-128"/>
                <a:ea typeface="ＭＳ 明朝" panose="02020609040205080304" pitchFamily="17" charset="-128"/>
              </a:rPr>
              <a:t>　研修期間：最長</a:t>
            </a:r>
            <a:r>
              <a:rPr lang="en-US" altLang="ja-JP" sz="1800" b="1" dirty="0" smtClean="0">
                <a:latin typeface="ＭＳ 明朝" panose="02020609040205080304" pitchFamily="17" charset="-128"/>
                <a:ea typeface="ＭＳ 明朝" panose="02020609040205080304" pitchFamily="17" charset="-128"/>
              </a:rPr>
              <a:t>1</a:t>
            </a:r>
            <a:r>
              <a:rPr lang="ja-JP" altLang="en-US" sz="1800" b="1" dirty="0" smtClean="0">
                <a:latin typeface="ＭＳ 明朝" panose="02020609040205080304" pitchFamily="17" charset="-128"/>
                <a:ea typeface="ＭＳ 明朝" panose="02020609040205080304" pitchFamily="17" charset="-128"/>
              </a:rPr>
              <a:t>年</a:t>
            </a:r>
            <a:endParaRPr lang="en-US" altLang="ja-JP" sz="18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800" b="1" dirty="0" smtClean="0">
                <a:latin typeface="ＭＳ 明朝" panose="02020609040205080304" pitchFamily="17" charset="-128"/>
                <a:ea typeface="ＭＳ 明朝" panose="02020609040205080304" pitchFamily="17" charset="-128"/>
              </a:rPr>
              <a:t>　研修手当：</a:t>
            </a:r>
            <a:r>
              <a:rPr lang="en-US" altLang="ja-JP" sz="1800" b="1" dirty="0" smtClean="0">
                <a:latin typeface="ＭＳ 明朝" panose="02020609040205080304" pitchFamily="17" charset="-128"/>
                <a:ea typeface="ＭＳ 明朝" panose="02020609040205080304" pitchFamily="17" charset="-128"/>
              </a:rPr>
              <a:t>15</a:t>
            </a:r>
            <a:r>
              <a:rPr lang="ja-JP" altLang="en-US" sz="1800" b="1" dirty="0" smtClean="0">
                <a:latin typeface="ＭＳ 明朝" panose="02020609040205080304" pitchFamily="17" charset="-128"/>
                <a:ea typeface="ＭＳ 明朝" panose="02020609040205080304" pitchFamily="17" charset="-128"/>
              </a:rPr>
              <a:t>万円</a:t>
            </a:r>
            <a:r>
              <a:rPr lang="en-US" altLang="ja-JP" sz="1800" b="1" dirty="0" smtClean="0">
                <a:latin typeface="ＭＳ 明朝" panose="02020609040205080304" pitchFamily="17" charset="-128"/>
                <a:ea typeface="ＭＳ 明朝" panose="02020609040205080304" pitchFamily="17" charset="-128"/>
              </a:rPr>
              <a:t>/</a:t>
            </a:r>
            <a:r>
              <a:rPr lang="ja-JP" altLang="en-US" sz="1800" b="1" dirty="0" smtClean="0">
                <a:latin typeface="ＭＳ 明朝" panose="02020609040205080304" pitchFamily="17" charset="-128"/>
                <a:ea typeface="ＭＳ 明朝" panose="02020609040205080304" pitchFamily="17" charset="-128"/>
              </a:rPr>
              <a:t>月</a:t>
            </a:r>
            <a:endParaRPr lang="en-US" altLang="ja-JP" sz="1800" b="1"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r>
              <a:rPr lang="ja-JP" altLang="en-US" sz="1800" b="1" dirty="0" smtClean="0">
                <a:latin typeface="ＭＳ 明朝" panose="02020609040205080304" pitchFamily="17" charset="-128"/>
                <a:ea typeface="ＭＳ 明朝" panose="02020609040205080304" pitchFamily="17" charset="-128"/>
              </a:rPr>
              <a:t>　住宅手当：</a:t>
            </a:r>
            <a:r>
              <a:rPr lang="en-US" altLang="ja-JP" sz="1800" b="1" dirty="0" smtClean="0">
                <a:latin typeface="ＭＳ 明朝" panose="02020609040205080304" pitchFamily="17" charset="-128"/>
                <a:ea typeface="ＭＳ 明朝" panose="02020609040205080304" pitchFamily="17" charset="-128"/>
              </a:rPr>
              <a:t>1/2</a:t>
            </a:r>
            <a:r>
              <a:rPr lang="ja-JP" altLang="en-US" sz="1800" b="1" dirty="0" smtClean="0">
                <a:latin typeface="ＭＳ 明朝" panose="02020609040205080304" pitchFamily="17" charset="-128"/>
                <a:ea typeface="ＭＳ 明朝" panose="02020609040205080304" pitchFamily="17" charset="-128"/>
              </a:rPr>
              <a:t>補助（上限</a:t>
            </a:r>
            <a:r>
              <a:rPr lang="en-US" altLang="ja-JP" sz="1800" b="1" dirty="0" smtClean="0">
                <a:latin typeface="ＭＳ 明朝" panose="02020609040205080304" pitchFamily="17" charset="-128"/>
                <a:ea typeface="ＭＳ 明朝" panose="02020609040205080304" pitchFamily="17" charset="-128"/>
              </a:rPr>
              <a:t>2</a:t>
            </a:r>
            <a:r>
              <a:rPr lang="ja-JP" altLang="en-US" sz="1800" b="1" dirty="0" smtClean="0">
                <a:latin typeface="ＭＳ 明朝" panose="02020609040205080304" pitchFamily="17" charset="-128"/>
                <a:ea typeface="ＭＳ 明朝" panose="02020609040205080304" pitchFamily="17" charset="-128"/>
              </a:rPr>
              <a:t>万円）</a:t>
            </a:r>
            <a:endParaRPr lang="en-US" altLang="ja-JP" sz="1800" b="1" dirty="0" smtClean="0">
              <a:latin typeface="ＭＳ 明朝" panose="02020609040205080304" pitchFamily="17" charset="-128"/>
              <a:ea typeface="ＭＳ 明朝" panose="02020609040205080304" pitchFamily="17" charset="-128"/>
            </a:endParaRPr>
          </a:p>
          <a:p>
            <a:pPr marL="0" indent="0">
              <a:buNone/>
            </a:pPr>
            <a:endParaRPr lang="en-US" altLang="ja-JP" sz="1600" b="1" dirty="0"/>
          </a:p>
          <a:p>
            <a:pPr marL="0" indent="0">
              <a:buNone/>
            </a:pPr>
            <a:r>
              <a:rPr lang="ja-JP" altLang="en-US" sz="1400" b="1" dirty="0">
                <a:latin typeface="ＭＳ 明朝" panose="02020609040205080304" pitchFamily="17" charset="-128"/>
                <a:ea typeface="ＭＳ 明朝" panose="02020609040205080304" pitchFamily="17" charset="-128"/>
              </a:rPr>
              <a:t>　</a:t>
            </a:r>
            <a:endParaRPr lang="en-US" altLang="ja-JP" sz="1400" b="1" dirty="0">
              <a:latin typeface="ＭＳ 明朝" panose="02020609040205080304" pitchFamily="17" charset="-128"/>
              <a:ea typeface="ＭＳ 明朝" panose="02020609040205080304" pitchFamily="17" charset="-128"/>
            </a:endParaRPr>
          </a:p>
          <a:p>
            <a:pPr marL="0" indent="0">
              <a:buNone/>
            </a:pPr>
            <a:r>
              <a:rPr lang="en-US" altLang="ja-JP" sz="1400" b="1" dirty="0" smtClean="0">
                <a:latin typeface="ＭＳ 明朝" panose="02020609040205080304" pitchFamily="17" charset="-128"/>
                <a:ea typeface="ＭＳ 明朝" panose="02020609040205080304" pitchFamily="17" charset="-128"/>
              </a:rPr>
              <a:t>  ※</a:t>
            </a:r>
            <a:r>
              <a:rPr lang="en-US" altLang="ja-JP" sz="1400" b="1" dirty="0">
                <a:latin typeface="ＭＳ 明朝" panose="02020609040205080304" pitchFamily="17" charset="-128"/>
                <a:ea typeface="ＭＳ 明朝" panose="02020609040205080304" pitchFamily="17" charset="-128"/>
              </a:rPr>
              <a:t>1</a:t>
            </a:r>
            <a:r>
              <a:rPr lang="ja-JP" altLang="en-US" sz="1400" b="1" dirty="0">
                <a:latin typeface="ＭＳ 明朝" panose="02020609040205080304" pitchFamily="17" charset="-128"/>
                <a:ea typeface="ＭＳ 明朝" panose="02020609040205080304" pitchFamily="17" charset="-128"/>
              </a:rPr>
              <a:t>年間の研修期間が終了した後も、国や県の支援制度を活用し</a:t>
            </a:r>
            <a:r>
              <a:rPr lang="ja-JP" altLang="en-US" sz="1400" b="1" dirty="0" smtClean="0">
                <a:latin typeface="ＭＳ 明朝" panose="02020609040205080304" pitchFamily="17" charset="-128"/>
                <a:ea typeface="ＭＳ 明朝" panose="02020609040205080304" pitchFamily="17" charset="-128"/>
              </a:rPr>
              <a:t>、さらに</a:t>
            </a:r>
            <a:endParaRPr lang="en-US" altLang="ja-JP" sz="1400" b="1" dirty="0" smtClean="0">
              <a:latin typeface="ＭＳ 明朝" panose="02020609040205080304" pitchFamily="17" charset="-128"/>
              <a:ea typeface="ＭＳ 明朝" panose="02020609040205080304" pitchFamily="17" charset="-128"/>
            </a:endParaRPr>
          </a:p>
          <a:p>
            <a:pPr marL="0" indent="0">
              <a:buNone/>
            </a:pPr>
            <a:r>
              <a:rPr lang="en-US" altLang="ja-JP" sz="1400" b="1" dirty="0">
                <a:latin typeface="ＭＳ 明朝" panose="02020609040205080304" pitchFamily="17" charset="-128"/>
                <a:ea typeface="ＭＳ 明朝" panose="02020609040205080304" pitchFamily="17" charset="-128"/>
              </a:rPr>
              <a:t> </a:t>
            </a:r>
            <a:r>
              <a:rPr lang="en-US" altLang="ja-JP" sz="1400" b="1" dirty="0" smtClean="0">
                <a:latin typeface="ＭＳ 明朝" panose="02020609040205080304" pitchFamily="17" charset="-128"/>
                <a:ea typeface="ＭＳ 明朝" panose="02020609040205080304" pitchFamily="17" charset="-128"/>
              </a:rPr>
              <a:t>   </a:t>
            </a:r>
            <a:r>
              <a:rPr lang="ja-JP" altLang="en-US" sz="1400" b="1" dirty="0" smtClean="0">
                <a:latin typeface="ＭＳ 明朝" panose="02020609040205080304" pitchFamily="17" charset="-128"/>
                <a:ea typeface="ＭＳ 明朝" panose="02020609040205080304" pitchFamily="17" charset="-128"/>
              </a:rPr>
              <a:t>最大</a:t>
            </a:r>
            <a:r>
              <a:rPr lang="en-US" altLang="ja-JP" sz="1400" b="1" dirty="0">
                <a:latin typeface="ＭＳ 明朝" panose="02020609040205080304" pitchFamily="17" charset="-128"/>
                <a:ea typeface="ＭＳ 明朝" panose="02020609040205080304" pitchFamily="17" charset="-128"/>
              </a:rPr>
              <a:t>2</a:t>
            </a:r>
            <a:r>
              <a:rPr lang="ja-JP" altLang="en-US" sz="1400" b="1" dirty="0">
                <a:latin typeface="ＭＳ 明朝" panose="02020609040205080304" pitchFamily="17" charset="-128"/>
                <a:ea typeface="ＭＳ 明朝" panose="02020609040205080304" pitchFamily="17" charset="-128"/>
              </a:rPr>
              <a:t>年間の研修を行う</a:t>
            </a:r>
            <a:r>
              <a:rPr lang="ja-JP" altLang="en-US" sz="1400" b="1" dirty="0" smtClean="0">
                <a:latin typeface="ＭＳ 明朝" panose="02020609040205080304" pitchFamily="17" charset="-128"/>
                <a:ea typeface="ＭＳ 明朝" panose="02020609040205080304" pitchFamily="17" charset="-128"/>
              </a:rPr>
              <a:t>こともできます</a:t>
            </a:r>
            <a:r>
              <a:rPr lang="ja-JP" altLang="en-US" sz="1400" b="1" dirty="0">
                <a:latin typeface="ＭＳ 明朝" panose="02020609040205080304" pitchFamily="17" charset="-128"/>
                <a:ea typeface="ＭＳ 明朝" panose="02020609040205080304" pitchFamily="17" charset="-128"/>
              </a:rPr>
              <a:t>。</a:t>
            </a:r>
            <a:endParaRPr lang="en-US" altLang="ja-JP" sz="1400" b="1" dirty="0">
              <a:latin typeface="ＭＳ 明朝" panose="02020609040205080304" pitchFamily="17" charset="-128"/>
              <a:ea typeface="ＭＳ 明朝" panose="02020609040205080304" pitchFamily="17" charset="-128"/>
            </a:endParaRPr>
          </a:p>
          <a:p>
            <a:pPr eaLnBrk="1" hangingPunct="1">
              <a:buFont typeface="Wingdings 2" pitchFamily="18" charset="2"/>
              <a:buNone/>
            </a:pPr>
            <a:endParaRPr lang="en-US" altLang="ja-JP" sz="1600" dirty="0" smtClean="0">
              <a:latin typeface="ＭＳ 明朝" panose="02020609040205080304" pitchFamily="17" charset="-128"/>
              <a:ea typeface="ＭＳ 明朝" panose="02020609040205080304" pitchFamily="17" charset="-128"/>
            </a:endParaRPr>
          </a:p>
          <a:p>
            <a:pPr eaLnBrk="1" hangingPunct="1">
              <a:buFont typeface="Wingdings 2" pitchFamily="18" charset="2"/>
              <a:buNone/>
            </a:pPr>
            <a:endParaRPr lang="ja-JP" altLang="en-US" sz="1600" dirty="0" smtClean="0"/>
          </a:p>
        </p:txBody>
      </p:sp>
      <p:grpSp>
        <p:nvGrpSpPr>
          <p:cNvPr id="13" name="グループ化 12"/>
          <p:cNvGrpSpPr/>
          <p:nvPr/>
        </p:nvGrpSpPr>
        <p:grpSpPr>
          <a:xfrm>
            <a:off x="391483" y="261451"/>
            <a:ext cx="3461783" cy="529131"/>
            <a:chOff x="510573" y="944920"/>
            <a:chExt cx="3461783" cy="529131"/>
          </a:xfrm>
        </p:grpSpPr>
        <p:sp>
          <p:nvSpPr>
            <p:cNvPr id="14" name="正方形/長方形 13"/>
            <p:cNvSpPr/>
            <p:nvPr/>
          </p:nvSpPr>
          <p:spPr>
            <a:xfrm>
              <a:off x="568692" y="950831"/>
              <a:ext cx="3403664" cy="523220"/>
            </a:xfrm>
            <a:prstGeom prst="rect">
              <a:avLst/>
            </a:prstGeom>
            <a:gradFill>
              <a:gsLst>
                <a:gs pos="50000">
                  <a:srgbClr val="CCFFCC"/>
                </a:gs>
                <a:gs pos="50000">
                  <a:srgbClr val="CCFFFF"/>
                </a:gs>
                <a:gs pos="100000">
                  <a:srgbClr val="CCFFFF"/>
                </a:gs>
              </a:gsLst>
              <a:lin ang="5400000" scaled="0"/>
            </a:gradFill>
            <a:ln>
              <a:noFill/>
            </a:ln>
          </p:spPr>
          <p:txBody>
            <a:bodyPr wrap="square" lIns="91440" tIns="45720" rIns="91440" bIns="45720">
              <a:spAutoFit/>
            </a:bodyPr>
            <a:lstStyle/>
            <a:p>
              <a:r>
                <a:rPr lang="ja-JP" altLang="en-US" sz="2600" b="1" dirty="0" smtClean="0">
                  <a:ln>
                    <a:solidFill>
                      <a:schemeClr val="bg1"/>
                    </a:solidFill>
                  </a:ln>
                  <a:solidFill>
                    <a:srgbClr val="002060"/>
                  </a:solidFill>
                  <a:latin typeface="HGS明朝B" panose="02020800000000000000" pitchFamily="18" charset="-128"/>
                  <a:ea typeface="HGS明朝B" panose="02020800000000000000" pitchFamily="18" charset="-128"/>
                </a:rPr>
                <a:t> </a:t>
              </a:r>
              <a:r>
                <a:rPr lang="ja-JP" altLang="en-US" sz="2800" b="1" dirty="0" smtClean="0">
                  <a:ln>
                    <a:solidFill>
                      <a:schemeClr val="bg1"/>
                    </a:solidFill>
                  </a:ln>
                  <a:solidFill>
                    <a:srgbClr val="002060"/>
                  </a:solidFill>
                  <a:latin typeface="HGS明朝B" panose="02020800000000000000" pitchFamily="18" charset="-128"/>
                  <a:ea typeface="HGS明朝B" panose="02020800000000000000" pitchFamily="18" charset="-128"/>
                </a:rPr>
                <a:t>農業研修生制度</a:t>
              </a:r>
              <a:endParaRPr lang="ja-JP" altLang="en-US" sz="2800" b="1" cap="none" spc="0" dirty="0">
                <a:ln w="12700">
                  <a:solidFill>
                    <a:schemeClr val="tx1"/>
                  </a:solidFill>
                  <a:prstDash val="solid"/>
                </a:ln>
                <a:solidFill>
                  <a:schemeClr val="bg2">
                    <a:tint val="85000"/>
                    <a:satMod val="155000"/>
                  </a:schemeClr>
                </a:solidFill>
                <a:latin typeface="HGP創英角ﾎﾟｯﾌﾟ体" panose="040B0A00000000000000" pitchFamily="50" charset="-128"/>
                <a:ea typeface="HGP創英角ﾎﾟｯﾌﾟ体" panose="040B0A00000000000000" pitchFamily="50" charset="-128"/>
              </a:endParaRPr>
            </a:p>
          </p:txBody>
        </p:sp>
        <p:sp>
          <p:nvSpPr>
            <p:cNvPr id="15" name="テキスト ボックス 14"/>
            <p:cNvSpPr txBox="1"/>
            <p:nvPr/>
          </p:nvSpPr>
          <p:spPr>
            <a:xfrm>
              <a:off x="510573" y="944920"/>
              <a:ext cx="127500" cy="529131"/>
            </a:xfrm>
            <a:prstGeom prst="rect">
              <a:avLst/>
            </a:prstGeom>
            <a:solidFill>
              <a:schemeClr val="tx2">
                <a:lumMod val="75000"/>
              </a:schemeClr>
            </a:solidFill>
          </p:spPr>
          <p:txBody>
            <a:bodyPr wrap="square" rtlCol="0">
              <a:spAutoFit/>
            </a:bodyPr>
            <a:lstStyle/>
            <a:p>
              <a:endParaRPr kumimoji="1" lang="ja-JP" altLang="en-US" dirty="0"/>
            </a:p>
          </p:txBody>
        </p:sp>
      </p:grpSp>
      <p:pic>
        <p:nvPicPr>
          <p:cNvPr id="5" name="図 4"/>
          <p:cNvPicPr>
            <a:picLocks noChangeAspect="1"/>
          </p:cNvPicPr>
          <p:nvPr/>
        </p:nvPicPr>
        <p:blipFill rotWithShape="1">
          <a:blip r:embed="rId2"/>
          <a:srcRect l="43694" t="16646" r="37658" b="56775"/>
          <a:stretch/>
        </p:blipFill>
        <p:spPr>
          <a:xfrm>
            <a:off x="115212" y="4590057"/>
            <a:ext cx="2591310" cy="2077471"/>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4505" y="4590057"/>
            <a:ext cx="2223365" cy="2121857"/>
          </a:xfrm>
          <a:prstGeom prst="rect">
            <a:avLst/>
          </a:prstGeom>
        </p:spPr>
      </p:pic>
      <p:sp>
        <p:nvSpPr>
          <p:cNvPr id="36" name="テキスト ボックス 3"/>
          <p:cNvSpPr txBox="1"/>
          <p:nvPr/>
        </p:nvSpPr>
        <p:spPr>
          <a:xfrm>
            <a:off x="5231023" y="571490"/>
            <a:ext cx="3314285" cy="307777"/>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spc="110" dirty="0" smtClean="0">
                <a:solidFill>
                  <a:schemeClr val="accent1">
                    <a:lumMod val="75000"/>
                  </a:schemeClr>
                </a:solidFill>
                <a:latin typeface="游ゴシック Medium" panose="020B0500000000000000" pitchFamily="50" charset="-128"/>
                <a:ea typeface="游ゴシック Medium" panose="020B0500000000000000" pitchFamily="50" charset="-128"/>
              </a:rPr>
              <a:t>ふるさと農業研修開始までの流れ</a:t>
            </a:r>
            <a:endParaRPr kumimoji="1" lang="ja-JP" altLang="en-US" sz="1400" spc="110" dirty="0">
              <a:solidFill>
                <a:schemeClr val="accent1">
                  <a:lumMod val="75000"/>
                </a:schemeClr>
              </a:solidFill>
              <a:latin typeface="游ゴシック Medium" panose="020B0500000000000000" pitchFamily="50" charset="-128"/>
              <a:ea typeface="游ゴシック Medium" panose="020B0500000000000000" pitchFamily="50" charset="-128"/>
            </a:endParaRPr>
          </a:p>
        </p:txBody>
      </p:sp>
      <p:grpSp>
        <p:nvGrpSpPr>
          <p:cNvPr id="38" name="グループ化 37"/>
          <p:cNvGrpSpPr/>
          <p:nvPr/>
        </p:nvGrpSpPr>
        <p:grpSpPr>
          <a:xfrm>
            <a:off x="5231023" y="1106336"/>
            <a:ext cx="3818964" cy="5052418"/>
            <a:chOff x="250172" y="1063861"/>
            <a:chExt cx="4265844" cy="5210122"/>
          </a:xfrm>
        </p:grpSpPr>
        <p:sp>
          <p:nvSpPr>
            <p:cNvPr id="39" name="正方形/長方形 38"/>
            <p:cNvSpPr/>
            <p:nvPr/>
          </p:nvSpPr>
          <p:spPr>
            <a:xfrm>
              <a:off x="963597" y="5567648"/>
              <a:ext cx="3552419" cy="55983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10000"/>
                </a:lnSpc>
              </a:pPr>
              <a:r>
                <a:rPr lang="ja-JP" altLang="en-US" sz="1400" dirty="0" smtClean="0">
                  <a:solidFill>
                    <a:schemeClr val="tx1"/>
                  </a:solidFill>
                </a:rPr>
                <a:t>　</a:t>
              </a:r>
              <a:r>
                <a:rPr lang="ja-JP" altLang="en-US" sz="1100" dirty="0" smtClean="0">
                  <a:solidFill>
                    <a:schemeClr val="tx1"/>
                  </a:solidFill>
                </a:rPr>
                <a:t>研修受入農家で研修を開始します</a:t>
              </a:r>
              <a:endParaRPr lang="en-US" altLang="ja-JP" sz="1100" dirty="0" smtClean="0">
                <a:solidFill>
                  <a:schemeClr val="tx1"/>
                </a:solidFill>
              </a:endParaRPr>
            </a:p>
            <a:p>
              <a:pPr>
                <a:lnSpc>
                  <a:spcPct val="110000"/>
                </a:lnSpc>
              </a:pPr>
              <a:r>
                <a:rPr lang="ja-JP" altLang="en-US" sz="1100" dirty="0">
                  <a:solidFill>
                    <a:schemeClr val="tx1"/>
                  </a:solidFill>
                </a:rPr>
                <a:t>　</a:t>
              </a:r>
              <a:r>
                <a:rPr lang="ja-JP" altLang="en-US" sz="1100" dirty="0" smtClean="0">
                  <a:solidFill>
                    <a:schemeClr val="tx1"/>
                  </a:solidFill>
                </a:rPr>
                <a:t>（研修開始月は、４月または１０月）</a:t>
              </a:r>
              <a:endParaRPr lang="en-US" altLang="ja-JP" sz="1100" dirty="0" smtClean="0">
                <a:solidFill>
                  <a:schemeClr val="tx1"/>
                </a:solidFill>
              </a:endParaRPr>
            </a:p>
          </p:txBody>
        </p:sp>
        <p:sp>
          <p:nvSpPr>
            <p:cNvPr id="40" name="正方形/長方形 39"/>
            <p:cNvSpPr/>
            <p:nvPr/>
          </p:nvSpPr>
          <p:spPr>
            <a:xfrm>
              <a:off x="963597" y="4467786"/>
              <a:ext cx="3552419" cy="55983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10000"/>
                </a:lnSpc>
              </a:pPr>
              <a:r>
                <a:rPr lang="ja-JP" altLang="en-US" sz="1400" dirty="0" smtClean="0">
                  <a:solidFill>
                    <a:schemeClr val="tx1"/>
                  </a:solidFill>
                </a:rPr>
                <a:t>　</a:t>
              </a:r>
              <a:r>
                <a:rPr lang="ja-JP" altLang="en-US" sz="1100" dirty="0" smtClean="0">
                  <a:solidFill>
                    <a:schemeClr val="tx1"/>
                  </a:solidFill>
                </a:rPr>
                <a:t>審査に合格後、研修生・受入農家・浜田市の　</a:t>
              </a:r>
              <a:endParaRPr lang="en-US" altLang="ja-JP" sz="1100" dirty="0" smtClean="0">
                <a:solidFill>
                  <a:schemeClr val="tx1"/>
                </a:solidFill>
              </a:endParaRPr>
            </a:p>
            <a:p>
              <a:pPr>
                <a:lnSpc>
                  <a:spcPct val="110000"/>
                </a:lnSpc>
              </a:pPr>
              <a:r>
                <a:rPr lang="ja-JP" altLang="en-US" sz="1100" dirty="0">
                  <a:solidFill>
                    <a:schemeClr val="tx1"/>
                  </a:solidFill>
                </a:rPr>
                <a:t>　</a:t>
              </a:r>
              <a:r>
                <a:rPr lang="ja-JP" altLang="en-US" sz="1100" dirty="0" smtClean="0">
                  <a:solidFill>
                    <a:schemeClr val="tx1"/>
                  </a:solidFill>
                </a:rPr>
                <a:t>３者で研修にかかる覚書を締結します</a:t>
              </a:r>
              <a:endParaRPr lang="en-US" altLang="ja-JP" sz="1100" dirty="0" smtClean="0">
                <a:solidFill>
                  <a:schemeClr val="tx1"/>
                </a:solidFill>
              </a:endParaRPr>
            </a:p>
          </p:txBody>
        </p:sp>
        <p:sp>
          <p:nvSpPr>
            <p:cNvPr id="41" name="正方形/長方形 40"/>
            <p:cNvSpPr/>
            <p:nvPr/>
          </p:nvSpPr>
          <p:spPr>
            <a:xfrm>
              <a:off x="963597" y="3365711"/>
              <a:ext cx="3552419" cy="55983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10000"/>
                </a:lnSpc>
              </a:pPr>
              <a:r>
                <a:rPr lang="ja-JP" altLang="en-US" sz="1400" dirty="0" smtClean="0">
                  <a:solidFill>
                    <a:schemeClr val="tx1"/>
                  </a:solidFill>
                </a:rPr>
                <a:t>　</a:t>
              </a:r>
              <a:r>
                <a:rPr lang="ja-JP" altLang="en-US" sz="1100" dirty="0" smtClean="0">
                  <a:solidFill>
                    <a:schemeClr val="tx1"/>
                  </a:solidFill>
                </a:rPr>
                <a:t>ふるさと農業</a:t>
              </a:r>
              <a:r>
                <a:rPr lang="ja-JP" altLang="en-US" sz="1100" dirty="0">
                  <a:solidFill>
                    <a:schemeClr val="tx1"/>
                  </a:solidFill>
                </a:rPr>
                <a:t>研修生</a:t>
              </a:r>
              <a:r>
                <a:rPr lang="ja-JP" altLang="en-US" sz="1100" dirty="0" smtClean="0">
                  <a:solidFill>
                    <a:schemeClr val="tx1"/>
                  </a:solidFill>
                </a:rPr>
                <a:t>とな</a:t>
              </a:r>
              <a:r>
                <a:rPr lang="ja-JP" altLang="en-US" sz="1100" dirty="0">
                  <a:solidFill>
                    <a:schemeClr val="tx1"/>
                  </a:solidFill>
                </a:rPr>
                <a:t>る</a:t>
              </a:r>
              <a:r>
                <a:rPr lang="ja-JP" altLang="en-US" sz="1100" dirty="0" smtClean="0">
                  <a:solidFill>
                    <a:schemeClr val="tx1"/>
                  </a:solidFill>
                </a:rPr>
                <a:t>意向が決まったら</a:t>
              </a:r>
              <a:endParaRPr lang="en-US" altLang="ja-JP" sz="1100" dirty="0" smtClean="0">
                <a:solidFill>
                  <a:schemeClr val="tx1"/>
                </a:solidFill>
              </a:endParaRPr>
            </a:p>
            <a:p>
              <a:pPr>
                <a:lnSpc>
                  <a:spcPct val="110000"/>
                </a:lnSpc>
              </a:pPr>
              <a:r>
                <a:rPr lang="ja-JP" altLang="en-US" sz="1100" dirty="0">
                  <a:solidFill>
                    <a:schemeClr val="tx1"/>
                  </a:solidFill>
                </a:rPr>
                <a:t>　</a:t>
              </a:r>
              <a:r>
                <a:rPr lang="ja-JP" altLang="en-US" sz="1100" dirty="0" smtClean="0">
                  <a:solidFill>
                    <a:schemeClr val="tx1"/>
                  </a:solidFill>
                </a:rPr>
                <a:t>申請書を提出し、審査会で面接審査を受けます</a:t>
              </a:r>
              <a:endParaRPr lang="en-US" altLang="ja-JP" sz="1100" dirty="0" smtClean="0">
                <a:solidFill>
                  <a:schemeClr val="tx1"/>
                </a:solidFill>
              </a:endParaRPr>
            </a:p>
          </p:txBody>
        </p:sp>
        <p:sp>
          <p:nvSpPr>
            <p:cNvPr id="42" name="正方形/長方形 41"/>
            <p:cNvSpPr/>
            <p:nvPr/>
          </p:nvSpPr>
          <p:spPr>
            <a:xfrm>
              <a:off x="963597" y="2256512"/>
              <a:ext cx="3552419" cy="55983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10000"/>
                </a:lnSpc>
              </a:pPr>
              <a:r>
                <a:rPr lang="ja-JP" altLang="en-US" sz="1400" dirty="0" smtClean="0">
                  <a:solidFill>
                    <a:schemeClr val="tx1"/>
                  </a:solidFill>
                </a:rPr>
                <a:t>　</a:t>
              </a:r>
              <a:r>
                <a:rPr lang="ja-JP" altLang="en-US" sz="1100" dirty="0" smtClean="0">
                  <a:solidFill>
                    <a:schemeClr val="tx1"/>
                  </a:solidFill>
                </a:rPr>
                <a:t>研修先で、２</a:t>
              </a:r>
              <a:r>
                <a:rPr lang="en-US" altLang="ja-JP" sz="1100" dirty="0" smtClean="0">
                  <a:solidFill>
                    <a:schemeClr val="tx1"/>
                  </a:solidFill>
                </a:rPr>
                <a:t>~</a:t>
              </a:r>
              <a:r>
                <a:rPr lang="ja-JP" altLang="en-US" sz="1100" dirty="0" smtClean="0">
                  <a:solidFill>
                    <a:schemeClr val="tx1"/>
                  </a:solidFill>
                </a:rPr>
                <a:t>３日程度の研修を行います</a:t>
              </a:r>
              <a:endParaRPr lang="en-US" altLang="ja-JP" sz="1100" dirty="0" smtClean="0">
                <a:solidFill>
                  <a:schemeClr val="tx1"/>
                </a:solidFill>
              </a:endParaRPr>
            </a:p>
            <a:p>
              <a:pPr>
                <a:lnSpc>
                  <a:spcPct val="110000"/>
                </a:lnSpc>
              </a:pPr>
              <a:r>
                <a:rPr lang="ja-JP" altLang="en-US" sz="1100" dirty="0">
                  <a:solidFill>
                    <a:schemeClr val="tx1"/>
                  </a:solidFill>
                </a:rPr>
                <a:t>　</a:t>
              </a:r>
              <a:r>
                <a:rPr lang="ja-JP" altLang="en-US" sz="1100" dirty="0" smtClean="0">
                  <a:solidFill>
                    <a:schemeClr val="tx1"/>
                  </a:solidFill>
                </a:rPr>
                <a:t>（複数回の研修が可能です）</a:t>
              </a:r>
              <a:endParaRPr lang="en-US" altLang="ja-JP" sz="1100" dirty="0" smtClean="0">
                <a:solidFill>
                  <a:schemeClr val="tx1"/>
                </a:solidFill>
              </a:endParaRPr>
            </a:p>
          </p:txBody>
        </p:sp>
        <p:sp>
          <p:nvSpPr>
            <p:cNvPr id="43" name="正方形/長方形 42"/>
            <p:cNvSpPr/>
            <p:nvPr/>
          </p:nvSpPr>
          <p:spPr>
            <a:xfrm>
              <a:off x="963597" y="1170711"/>
              <a:ext cx="3552419" cy="55983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10000"/>
                </a:lnSpc>
              </a:pPr>
              <a:r>
                <a:rPr lang="ja-JP" altLang="en-US" sz="1400" dirty="0" smtClean="0">
                  <a:solidFill>
                    <a:schemeClr val="tx1"/>
                  </a:solidFill>
                </a:rPr>
                <a:t>　</a:t>
              </a:r>
              <a:r>
                <a:rPr lang="ja-JP" altLang="en-US" sz="1100" spc="110" dirty="0" smtClean="0">
                  <a:solidFill>
                    <a:schemeClr val="tx1"/>
                  </a:solidFill>
                </a:rPr>
                <a:t>希望する品目の農家を視察していただき、</a:t>
              </a:r>
              <a:endParaRPr lang="en-US" altLang="ja-JP" sz="1100" spc="110" dirty="0" smtClean="0">
                <a:solidFill>
                  <a:schemeClr val="tx1"/>
                </a:solidFill>
              </a:endParaRPr>
            </a:p>
            <a:p>
              <a:pPr>
                <a:lnSpc>
                  <a:spcPct val="110000"/>
                </a:lnSpc>
              </a:pPr>
              <a:r>
                <a:rPr lang="ja-JP" altLang="en-US" sz="1100" spc="110" dirty="0">
                  <a:solidFill>
                    <a:schemeClr val="tx1"/>
                  </a:solidFill>
                </a:rPr>
                <a:t>　</a:t>
              </a:r>
              <a:r>
                <a:rPr lang="ja-JP" altLang="en-US" sz="1100" spc="110" dirty="0" smtClean="0">
                  <a:solidFill>
                    <a:schemeClr val="tx1"/>
                  </a:solidFill>
                </a:rPr>
                <a:t>研修先を決めます</a:t>
              </a:r>
              <a:endParaRPr kumimoji="1" lang="ja-JP" altLang="en-US" sz="1100" spc="110" dirty="0">
                <a:solidFill>
                  <a:schemeClr val="tx1"/>
                </a:solidFill>
              </a:endParaRPr>
            </a:p>
          </p:txBody>
        </p:sp>
        <p:sp>
          <p:nvSpPr>
            <p:cNvPr id="44" name="楕円 43"/>
            <p:cNvSpPr/>
            <p:nvPr/>
          </p:nvSpPr>
          <p:spPr>
            <a:xfrm>
              <a:off x="280937" y="1063861"/>
              <a:ext cx="841282" cy="841282"/>
            </a:xfrm>
            <a:prstGeom prst="ellipse">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400" dirty="0">
                <a:latin typeface="游ゴシック Medium" panose="020B0500000000000000" pitchFamily="50" charset="-128"/>
                <a:ea typeface="游ゴシック Medium" panose="020B0500000000000000" pitchFamily="50" charset="-128"/>
              </a:endParaRPr>
            </a:p>
          </p:txBody>
        </p:sp>
        <p:sp>
          <p:nvSpPr>
            <p:cNvPr id="45" name="テキスト ボックス 7"/>
            <p:cNvSpPr txBox="1"/>
            <p:nvPr/>
          </p:nvSpPr>
          <p:spPr>
            <a:xfrm>
              <a:off x="250172" y="1328215"/>
              <a:ext cx="902811" cy="52322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solidFill>
                    <a:schemeClr val="bg1"/>
                  </a:solidFill>
                  <a:latin typeface="游ゴシック Medium" panose="020B0500000000000000" pitchFamily="50" charset="-128"/>
                  <a:ea typeface="游ゴシック Medium" panose="020B0500000000000000" pitchFamily="50" charset="-128"/>
                </a:rPr>
                <a:t>現地見学</a:t>
              </a:r>
            </a:p>
            <a:p>
              <a:endParaRPr kumimoji="1" lang="ja-JP" altLang="en-US" sz="1400" dirty="0"/>
            </a:p>
          </p:txBody>
        </p:sp>
        <p:sp>
          <p:nvSpPr>
            <p:cNvPr id="46" name="楕円 45"/>
            <p:cNvSpPr/>
            <p:nvPr/>
          </p:nvSpPr>
          <p:spPr>
            <a:xfrm>
              <a:off x="280937" y="2115790"/>
              <a:ext cx="841282" cy="841282"/>
            </a:xfrm>
            <a:prstGeom prst="ellipse">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400" dirty="0">
                <a:latin typeface="游ゴシック Medium" panose="020B0500000000000000" pitchFamily="50" charset="-128"/>
                <a:ea typeface="游ゴシック Medium" panose="020B0500000000000000" pitchFamily="50" charset="-128"/>
              </a:endParaRPr>
            </a:p>
          </p:txBody>
        </p:sp>
        <p:sp>
          <p:nvSpPr>
            <p:cNvPr id="47" name="テキスト ボックス 11"/>
            <p:cNvSpPr txBox="1"/>
            <p:nvPr/>
          </p:nvSpPr>
          <p:spPr>
            <a:xfrm>
              <a:off x="250172" y="2380145"/>
              <a:ext cx="902811" cy="52322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schemeClr val="bg1"/>
                  </a:solidFill>
                  <a:latin typeface="游ゴシック Medium" panose="020B0500000000000000" pitchFamily="50" charset="-128"/>
                  <a:ea typeface="游ゴシック Medium" panose="020B0500000000000000" pitchFamily="50" charset="-128"/>
                </a:rPr>
                <a:t>短期研修</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a:p>
              <a:endParaRPr kumimoji="1" lang="ja-JP" altLang="en-US" sz="1400" dirty="0"/>
            </a:p>
          </p:txBody>
        </p:sp>
        <p:sp>
          <p:nvSpPr>
            <p:cNvPr id="48" name="楕円 47"/>
            <p:cNvSpPr/>
            <p:nvPr/>
          </p:nvSpPr>
          <p:spPr>
            <a:xfrm>
              <a:off x="280937" y="3221427"/>
              <a:ext cx="841282" cy="841282"/>
            </a:xfrm>
            <a:prstGeom prst="ellipse">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400" dirty="0">
                <a:latin typeface="游ゴシック Medium" panose="020B0500000000000000" pitchFamily="50" charset="-128"/>
                <a:ea typeface="游ゴシック Medium" panose="020B0500000000000000" pitchFamily="50" charset="-128"/>
              </a:endParaRPr>
            </a:p>
          </p:txBody>
        </p:sp>
        <p:sp>
          <p:nvSpPr>
            <p:cNvPr id="49" name="テキスト ボックス 14"/>
            <p:cNvSpPr txBox="1"/>
            <p:nvPr/>
          </p:nvSpPr>
          <p:spPr>
            <a:xfrm>
              <a:off x="339939" y="3485782"/>
              <a:ext cx="734900" cy="50781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solidFill>
                    <a:schemeClr val="bg1"/>
                  </a:solidFill>
                  <a:latin typeface="游ゴシック Medium" panose="020B0500000000000000" pitchFamily="50" charset="-128"/>
                  <a:ea typeface="游ゴシック Medium" panose="020B0500000000000000" pitchFamily="50" charset="-128"/>
                </a:rPr>
                <a:t>審査会</a:t>
              </a:r>
            </a:p>
            <a:p>
              <a:endParaRPr kumimoji="1" lang="ja-JP" altLang="en-US" sz="1400" dirty="0"/>
            </a:p>
          </p:txBody>
        </p:sp>
        <p:sp>
          <p:nvSpPr>
            <p:cNvPr id="50" name="楕円 49"/>
            <p:cNvSpPr/>
            <p:nvPr/>
          </p:nvSpPr>
          <p:spPr>
            <a:xfrm>
              <a:off x="280937" y="4327064"/>
              <a:ext cx="841282" cy="841282"/>
            </a:xfrm>
            <a:prstGeom prst="ellipse">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400" dirty="0">
                <a:latin typeface="游ゴシック Medium" panose="020B0500000000000000" pitchFamily="50" charset="-128"/>
                <a:ea typeface="游ゴシック Medium" panose="020B0500000000000000" pitchFamily="50" charset="-128"/>
              </a:endParaRPr>
            </a:p>
          </p:txBody>
        </p:sp>
        <p:sp>
          <p:nvSpPr>
            <p:cNvPr id="51" name="テキスト ボックス 17"/>
            <p:cNvSpPr txBox="1"/>
            <p:nvPr/>
          </p:nvSpPr>
          <p:spPr>
            <a:xfrm>
              <a:off x="250172" y="4591419"/>
              <a:ext cx="902811" cy="52322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schemeClr val="bg1"/>
                  </a:solidFill>
                  <a:latin typeface="游ゴシック Medium" panose="020B0500000000000000" pitchFamily="50" charset="-128"/>
                  <a:ea typeface="游ゴシック Medium" panose="020B0500000000000000" pitchFamily="50" charset="-128"/>
                </a:rPr>
                <a:t>覚書締結</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a:p>
              <a:endParaRPr kumimoji="1" lang="ja-JP" altLang="en-US" sz="1400" dirty="0"/>
            </a:p>
          </p:txBody>
        </p:sp>
        <p:sp>
          <p:nvSpPr>
            <p:cNvPr id="52" name="楕円 51"/>
            <p:cNvSpPr/>
            <p:nvPr/>
          </p:nvSpPr>
          <p:spPr>
            <a:xfrm>
              <a:off x="280937" y="5432701"/>
              <a:ext cx="841282" cy="841282"/>
            </a:xfrm>
            <a:prstGeom prst="ellipse">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400" dirty="0">
                <a:latin typeface="游ゴシック Medium" panose="020B0500000000000000" pitchFamily="50" charset="-128"/>
                <a:ea typeface="游ゴシック Medium" panose="020B0500000000000000" pitchFamily="50" charset="-128"/>
              </a:endParaRPr>
            </a:p>
          </p:txBody>
        </p:sp>
        <p:sp>
          <p:nvSpPr>
            <p:cNvPr id="53" name="テキスト ボックス 52"/>
            <p:cNvSpPr txBox="1"/>
            <p:nvPr/>
          </p:nvSpPr>
          <p:spPr>
            <a:xfrm>
              <a:off x="250172" y="5697056"/>
              <a:ext cx="902811" cy="52322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solidFill>
                    <a:schemeClr val="bg1"/>
                  </a:solidFill>
                  <a:latin typeface="游ゴシック Medium" panose="020B0500000000000000" pitchFamily="50" charset="-128"/>
                  <a:ea typeface="游ゴシック Medium" panose="020B0500000000000000" pitchFamily="50" charset="-128"/>
                </a:rPr>
                <a:t>研修</a:t>
              </a:r>
              <a:r>
                <a:rPr lang="ja-JP" altLang="en-US" sz="1200" dirty="0">
                  <a:solidFill>
                    <a:schemeClr val="bg1"/>
                  </a:solidFill>
                  <a:latin typeface="游ゴシック Medium" panose="020B0500000000000000" pitchFamily="50" charset="-128"/>
                  <a:ea typeface="游ゴシック Medium" panose="020B0500000000000000" pitchFamily="50" charset="-128"/>
                </a:rPr>
                <a:t>開始</a:t>
              </a:r>
            </a:p>
            <a:p>
              <a:endParaRPr kumimoji="1" lang="ja-JP" altLang="en-US" sz="1400" dirty="0"/>
            </a:p>
          </p:txBody>
        </p:sp>
        <p:sp>
          <p:nvSpPr>
            <p:cNvPr id="54" name="二等辺三角形 53"/>
            <p:cNvSpPr/>
            <p:nvPr/>
          </p:nvSpPr>
          <p:spPr>
            <a:xfrm rot="10800000">
              <a:off x="2303072" y="1905142"/>
              <a:ext cx="446667" cy="18913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5" name="二等辺三角形 54"/>
            <p:cNvSpPr/>
            <p:nvPr/>
          </p:nvSpPr>
          <p:spPr>
            <a:xfrm rot="10800000">
              <a:off x="2303072" y="3006205"/>
              <a:ext cx="446667" cy="18913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6" name="二等辺三角形 55"/>
            <p:cNvSpPr/>
            <p:nvPr/>
          </p:nvSpPr>
          <p:spPr>
            <a:xfrm rot="10800000">
              <a:off x="2303071" y="4107539"/>
              <a:ext cx="446667" cy="18913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7" name="二等辺三角形 56"/>
            <p:cNvSpPr/>
            <p:nvPr/>
          </p:nvSpPr>
          <p:spPr>
            <a:xfrm rot="10800000">
              <a:off x="2303071" y="5242112"/>
              <a:ext cx="446667" cy="18913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20214447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7339</TotalTime>
  <Words>3178</Words>
  <Application>Microsoft Office PowerPoint</Application>
  <PresentationFormat>画面に合わせる (4:3)</PresentationFormat>
  <Paragraphs>272</Paragraphs>
  <Slides>16</Slides>
  <Notes>6</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16</vt:i4>
      </vt:variant>
    </vt:vector>
  </HeadingPairs>
  <TitlesOfParts>
    <vt:vector size="31" baseType="lpstr">
      <vt:lpstr>HGP創英角ｺﾞｼｯｸUB</vt:lpstr>
      <vt:lpstr>HGP創英角ﾎﾟｯﾌﾟ体</vt:lpstr>
      <vt:lpstr>HGS創英ﾌﾟﾚｾﾞﾝｽEB</vt:lpstr>
      <vt:lpstr>HGS創英角ｺﾞｼｯｸUB</vt:lpstr>
      <vt:lpstr>HGS明朝B</vt:lpstr>
      <vt:lpstr>HG丸ｺﾞｼｯｸM-PRO</vt:lpstr>
      <vt:lpstr>HG創英角ｺﾞｼｯｸUB</vt:lpstr>
      <vt:lpstr>ＭＳ Ｐゴシック</vt:lpstr>
      <vt:lpstr>ＭＳ 明朝</vt:lpstr>
      <vt:lpstr>游ゴシック Medium</vt:lpstr>
      <vt:lpstr>Arial</vt:lpstr>
      <vt:lpstr>Calibri</vt:lpstr>
      <vt:lpstr>Times New Roman</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kanzawa</dc:creator>
  <cp:lastModifiedBy>猪口　由梨香</cp:lastModifiedBy>
  <cp:revision>1197</cp:revision>
  <cp:lastPrinted>2024-04-04T02:29:12Z</cp:lastPrinted>
  <dcterms:created xsi:type="dcterms:W3CDTF">2012-07-10T11:27:15Z</dcterms:created>
  <dcterms:modified xsi:type="dcterms:W3CDTF">2024-04-19T05:49:53Z</dcterms:modified>
</cp:coreProperties>
</file>